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4" r:id="rId5"/>
    <p:sldId id="276" r:id="rId6"/>
    <p:sldId id="277" r:id="rId7"/>
    <p:sldId id="260" r:id="rId8"/>
    <p:sldId id="262" r:id="rId9"/>
    <p:sldId id="263" r:id="rId10"/>
    <p:sldId id="278" r:id="rId11"/>
    <p:sldId id="261" r:id="rId12"/>
    <p:sldId id="279" r:id="rId13"/>
    <p:sldId id="280" r:id="rId14"/>
    <p:sldId id="282" r:id="rId15"/>
    <p:sldId id="284" r:id="rId16"/>
    <p:sldId id="285" r:id="rId17"/>
    <p:sldId id="286" r:id="rId18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FF0066"/>
    <a:srgbClr val="9900CC"/>
    <a:srgbClr val="339933"/>
    <a:srgbClr val="FF3300"/>
    <a:srgbClr val="0066FF"/>
    <a:srgbClr val="990000"/>
    <a:srgbClr val="FF0000"/>
    <a:srgbClr val="8000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0" autoAdjust="0"/>
    <p:restoredTop sz="94660"/>
  </p:normalViewPr>
  <p:slideViewPr>
    <p:cSldViewPr snapToGrid="0">
      <p:cViewPr varScale="1">
        <p:scale>
          <a:sx n="62" d="100"/>
          <a:sy n="62" d="100"/>
        </p:scale>
        <p:origin x="60" y="1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1AE2E8-9D33-4CBD-BFC2-1B3066D72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3F4D0FC-D07C-4AA0-A50B-34C1DF56F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0FBA8E-7C8C-4A63-84A1-28334D52B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5EA3C8-769D-493B-A8AF-C91167AE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D4703A-2AD3-4BA2-B29D-6FFB7607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4284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B0C692-86FB-43C2-AD36-241A0C96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2651D77-CE16-4BDD-9A40-3F19914FB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7A16DC-FE80-46C8-9751-933A192A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8C5D7D-AB68-49CA-AB4F-AD10EA72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5A6F93-1A88-4115-BFF6-38A454FB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9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8B7B4E0-2B60-47F8-92B9-D3F25C374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00F2FCE-FD5C-4BB9-880D-92B793118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0391036-B848-45B6-8B50-70E11D14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C9561F-1EB3-4D90-893B-A9DE4FB7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1C79CE-4571-4BBD-B64E-47B7C279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4461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AC1F5C-803C-440A-89DA-BC687F757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7A3B90-D497-4E5C-8221-59006549D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2E1748-BE88-4FAF-B9B0-6DFF15CE0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C08AE4-C793-4087-B248-B656142F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95DB06-B939-438C-8CED-9ECEE257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4517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1E1CE9-EB4A-4EB7-A684-66B96AD04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AF417F5-BE8C-4650-B0DB-1B6F894F3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CE572B-0528-44BE-B438-AF367055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1A766A6-D6E7-4964-A0EA-E0DA6E51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8C4818-EC3E-4AE7-AAD3-31728112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830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F2168E-6D7B-4B6F-8219-019D793E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FDF2DC-58D1-4817-850E-CD7B2BC8B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480F4AC-C066-4489-AA4B-C972289BF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A9D8738-D841-4BF1-A1E4-E22F6222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18C9089-858C-4487-9E1E-E30DB9125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1797060-EAA6-48BE-BFF4-38C43718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646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95AA45-C7E4-43C3-BD28-262A2D95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779521-7569-43B5-9E70-2F8F4979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D8F569-37E6-47B9-9837-9DF5AF2D6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511C39-D347-4E7A-9431-C6E5E7FD3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BF62CE1-DF1C-4870-8015-D57AC08F9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9C4BBE0-8A7D-4E79-A5C9-6349B3A9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F2DC832-A25A-4E3A-89DB-08A3C620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6F3F70B-D7F2-458A-A7D9-106EB939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1883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746ED9-F1AF-4632-8DA5-BDBC12CF1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1A80362-B1E8-47BD-8EAB-6E8CF884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E35C01-1188-4E25-AF51-1FDA4C5D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A73901-95F9-43AB-948B-6559509D0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2368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6671201-1C8A-4B20-8FE6-70389766D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F21EA30-1F3B-4DAE-901B-FDCB74F7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4F826-A92C-4743-856D-A691413B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7389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C477E7-90B1-476B-9D1D-B59AAAB3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03F631-BD5F-4A05-8E39-B7F5338F5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725E699-0524-4082-9E09-0107ACD65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3AC8-A00B-4FAA-BCEE-8D77E585B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FCF2785-EA75-4342-9B2A-FCD941A6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B2F6E96-D985-49BD-963F-247839396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0380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885C7E-FEFC-44BB-B4AE-D9F557A7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7CBF1F7-8A71-4A4E-82DE-6A6D56D38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40EFA79-558B-4FF2-9D07-0DA99FEE7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06BB2E5-8D26-4132-B307-41429CAAF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C8C24B3-776D-44B3-9F7F-8847EAC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C3281F-AB96-43D1-8905-A9B049D8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06473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6BC3613-F06E-4DD5-83DB-83F6FC6F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B8C080-A9DE-4605-A9B1-0E73F61A9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1DE819-049D-4D87-869C-007D6EF1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53907-E13C-4ACA-9DC6-4655CFCA192E}" type="datetimeFigureOut">
              <a:rPr lang="zh-HK" altLang="en-US" smtClean="0"/>
              <a:t>28/3/2024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933A7D-2330-4D2A-9FED-3242BA263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04CCB2B-C2C2-4434-84C1-083B284DD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CA81-0439-4122-A27E-669E0501027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6606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fi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fif"/><Relationship Id="rId4" Type="http://schemas.openxmlformats.org/officeDocument/2006/relationships/image" Target="../media/image28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fif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fif"/><Relationship Id="rId4" Type="http://schemas.openxmlformats.org/officeDocument/2006/relationships/image" Target="../media/image8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8DF5065-62E3-4C3D-9082-F909DD824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68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A6FB956-9950-4412-85DB-109BB1EED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60475"/>
          </a:xfrm>
        </p:spPr>
        <p:txBody>
          <a:bodyPr>
            <a:normAutofit/>
          </a:bodyPr>
          <a:lstStyle/>
          <a:p>
            <a:pPr algn="ctr"/>
            <a:r>
              <a:rPr lang="zh-HK" altLang="en-US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成都專題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227B7B-B6CF-4B5C-9FDF-96C6FF99E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518269"/>
            <a:ext cx="11430917" cy="141974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US" altLang="zh-TW" sz="4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5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非物質文化遺產</a:t>
            </a:r>
            <a:r>
              <a:rPr lang="en-US" altLang="zh-TW" sz="5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zh-TW" altLang="en-US" sz="5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川劇中的神秘絕活與文化傳承</a:t>
            </a:r>
            <a:endParaRPr lang="en-US" altLang="zh-TW" sz="5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altLang="zh-HK" sz="4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zh-HK" altLang="en-US" sz="4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川剧脸谱设计素材- 川剧脸谱设计模版- 觅知网">
            <a:extLst>
              <a:ext uri="{FF2B5EF4-FFF2-40B4-BE49-F238E27FC236}">
                <a16:creationId xmlns:a16="http://schemas.microsoft.com/office/drawing/2014/main" id="{E052E531-DBC4-43AD-80BD-F9F605629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0" y="2938010"/>
            <a:ext cx="11625942" cy="355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1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41D1A8E-AA23-4375-9BA8-0ECC58473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滾燈">
            <a:hlinkClick r:id="" action="ppaction://media"/>
            <a:extLst>
              <a:ext uri="{FF2B5EF4-FFF2-40B4-BE49-F238E27FC236}">
                <a16:creationId xmlns:a16="http://schemas.microsoft.com/office/drawing/2014/main" id="{5FA85BBF-5592-4E0C-AB5A-CF876ACEA2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087" y="596555"/>
            <a:ext cx="10791825" cy="6083300"/>
          </a:xfrm>
        </p:spPr>
      </p:pic>
    </p:spTree>
    <p:extLst>
      <p:ext uri="{BB962C8B-B14F-4D97-AF65-F5344CB8AC3E}">
        <p14:creationId xmlns:p14="http://schemas.microsoft.com/office/powerpoint/2010/main" val="428762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A59E64D-274E-4740-AE60-4AF515E44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5EE6F32-8FC8-4DE0-B7D0-15D45016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365126"/>
            <a:ext cx="10929730" cy="960092"/>
          </a:xfrm>
        </p:spPr>
        <p:txBody>
          <a:bodyPr>
            <a:normAutofit/>
          </a:bodyPr>
          <a:lstStyle/>
          <a:p>
            <a:r>
              <a:rPr lang="zh-HK" altLang="en-US" b="1" dirty="0">
                <a:solidFill>
                  <a:srgbClr val="FF3300"/>
                </a:solidFill>
              </a:rPr>
              <a:t>神秘絕活：滾燈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2E60CB-5BC8-4D63-90CE-67FB0E33B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0" y="1417983"/>
            <a:ext cx="10929730" cy="4758980"/>
          </a:xfrm>
        </p:spPr>
        <p:txBody>
          <a:bodyPr/>
          <a:lstStyle/>
          <a:p>
            <a:r>
              <a:rPr lang="zh-TW" altLang="zh-HK" sz="3200" b="1" dirty="0">
                <a:solidFill>
                  <a:srgbClr val="C00000"/>
                </a:solidFill>
              </a:rPr>
              <a:t>戲球、纏腰</a:t>
            </a:r>
            <a:endParaRPr lang="en-US" altLang="zh-TW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zh-TW" b="1" dirty="0"/>
          </a:p>
          <a:p>
            <a:pPr marL="0" indent="0">
              <a:buNone/>
            </a:pPr>
            <a:endParaRPr lang="en-US" altLang="zh-TW" b="1" dirty="0"/>
          </a:p>
          <a:p>
            <a:endParaRPr lang="zh-TW" altLang="zh-HK" dirty="0"/>
          </a:p>
          <a:p>
            <a:pPr marL="0" indent="0">
              <a:buNone/>
            </a:pPr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E426B14-C6F0-4689-8713-C9D1E6260415}"/>
              </a:ext>
            </a:extLst>
          </p:cNvPr>
          <p:cNvPicPr/>
          <p:nvPr/>
        </p:nvPicPr>
        <p:blipFill rotWithShape="1">
          <a:blip r:embed="rId3"/>
          <a:srcRect l="32748" t="21538" r="37876" b="16738"/>
          <a:stretch/>
        </p:blipFill>
        <p:spPr bwMode="auto">
          <a:xfrm>
            <a:off x="7559123" y="2558220"/>
            <a:ext cx="4076286" cy="3862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F823F6B-CFA3-40B8-AB70-91BBAA942AB6}"/>
              </a:ext>
            </a:extLst>
          </p:cNvPr>
          <p:cNvPicPr/>
          <p:nvPr/>
        </p:nvPicPr>
        <p:blipFill rotWithShape="1">
          <a:blip r:embed="rId4"/>
          <a:srcRect l="29978" t="20548" r="34626" b="17380"/>
          <a:stretch/>
        </p:blipFill>
        <p:spPr bwMode="auto">
          <a:xfrm>
            <a:off x="424069" y="2485678"/>
            <a:ext cx="6321287" cy="4007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990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39F47AA-201E-4A14-A4AA-4C0E6E38E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" y="0"/>
            <a:ext cx="121489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C30484D-15F9-4D0F-BCB9-1F6EAFC1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0" y="365125"/>
            <a:ext cx="10624930" cy="999849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rgbClr val="990000"/>
                </a:solidFill>
              </a:rPr>
              <a:t>雜耍</a:t>
            </a:r>
          </a:p>
        </p:txBody>
      </p:sp>
      <p:pic>
        <p:nvPicPr>
          <p:cNvPr id="4" name="雜耍">
            <a:hlinkClick r:id="" action="ppaction://media"/>
            <a:extLst>
              <a:ext uri="{FF2B5EF4-FFF2-40B4-BE49-F238E27FC236}">
                <a16:creationId xmlns:a16="http://schemas.microsoft.com/office/drawing/2014/main" id="{FC72598C-6496-4DF3-BE40-A667F24395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364974"/>
            <a:ext cx="8796130" cy="5340349"/>
          </a:xfrm>
        </p:spPr>
      </p:pic>
    </p:spTree>
    <p:extLst>
      <p:ext uri="{BB962C8B-B14F-4D97-AF65-F5344CB8AC3E}">
        <p14:creationId xmlns:p14="http://schemas.microsoft.com/office/powerpoint/2010/main" val="2425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71B3147-89AB-4D69-A3B9-5274B7C28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D5C7FAB-19A1-44DD-9D4D-232452367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5774"/>
            <a:ext cx="10744200" cy="1099929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rgbClr val="002060"/>
                </a:solidFill>
              </a:rPr>
              <a:t>皮影</a:t>
            </a:r>
          </a:p>
        </p:txBody>
      </p:sp>
      <p:pic>
        <p:nvPicPr>
          <p:cNvPr id="4" name="皮影">
            <a:hlinkClick r:id="" action="ppaction://media"/>
            <a:extLst>
              <a:ext uri="{FF2B5EF4-FFF2-40B4-BE49-F238E27FC236}">
                <a16:creationId xmlns:a16="http://schemas.microsoft.com/office/drawing/2014/main" id="{2A2E331B-406C-45A3-BC5C-5CA693686B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1497013"/>
            <a:ext cx="10402956" cy="4995862"/>
          </a:xfrm>
        </p:spPr>
      </p:pic>
    </p:spTree>
    <p:extLst>
      <p:ext uri="{BB962C8B-B14F-4D97-AF65-F5344CB8AC3E}">
        <p14:creationId xmlns:p14="http://schemas.microsoft.com/office/powerpoint/2010/main" val="33209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8DCDE6A-A64F-41DD-AE73-1AA0D8EAC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97EFB8E-520B-40E8-8405-EAA7A7523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189188"/>
            <a:ext cx="10816950" cy="999849"/>
          </a:xfrm>
        </p:spPr>
        <p:txBody>
          <a:bodyPr/>
          <a:lstStyle/>
          <a:p>
            <a:r>
              <a:rPr lang="zh-HK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傳統與現代川劇的不同</a:t>
            </a:r>
            <a:endParaRPr lang="zh-HK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43809EA-036A-4B38-824F-37A609997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826" y="1290257"/>
            <a:ext cx="5157787" cy="671065"/>
          </a:xfrm>
        </p:spPr>
        <p:txBody>
          <a:bodyPr>
            <a:noAutofit/>
          </a:bodyPr>
          <a:lstStyle/>
          <a:p>
            <a:r>
              <a:rPr lang="zh-HK" altLang="en-US" sz="4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傳統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4D40873-B029-4DE5-95F3-BBF2542D0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826" y="2062542"/>
            <a:ext cx="5157787" cy="4606269"/>
          </a:xfrm>
        </p:spPr>
        <p:txBody>
          <a:bodyPr>
            <a:normAutofit/>
          </a:bodyPr>
          <a:lstStyle/>
          <a:p>
            <a:r>
              <a:rPr lang="zh-HK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茶館</a:t>
            </a:r>
            <a:endParaRPr lang="en-US" altLang="zh-HK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HK" altLang="en-US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沒有</a:t>
            </a:r>
            <a:r>
              <a:rPr lang="en-US" altLang="zh-HK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</a:t>
            </a:r>
            <a:r>
              <a:rPr lang="zh-HK" altLang="en-US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螢幕</a:t>
            </a:r>
            <a:endParaRPr lang="en-US" altLang="zh-HK" sz="4400" b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HK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無字幕</a:t>
            </a:r>
            <a:endParaRPr lang="en-US" altLang="zh-HK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HK" altLang="en-US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以表演劇目為主</a:t>
            </a:r>
            <a:endParaRPr lang="en-US" altLang="zh-HK" sz="4400" b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HK" sz="3600" dirty="0"/>
          </a:p>
          <a:p>
            <a:endParaRPr lang="zh-HK" altLang="en-US" sz="3600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2CB4485-0776-4BFF-820E-8CAF2E039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290257"/>
            <a:ext cx="5555973" cy="671065"/>
          </a:xfrm>
        </p:spPr>
        <p:txBody>
          <a:bodyPr>
            <a:noAutofit/>
          </a:bodyPr>
          <a:lstStyle/>
          <a:p>
            <a:r>
              <a:rPr lang="zh-HK" altLang="en-US" sz="4800" b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現代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1123B55-C66B-4CDC-9DA7-083BED7BD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62542"/>
            <a:ext cx="6019800" cy="4606269"/>
          </a:xfrm>
        </p:spPr>
        <p:txBody>
          <a:bodyPr>
            <a:normAutofit/>
          </a:bodyPr>
          <a:lstStyle/>
          <a:p>
            <a:r>
              <a:rPr lang="zh-HK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劇院</a:t>
            </a:r>
            <a:endParaRPr lang="en-US" altLang="zh-HK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HK" altLang="en-US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備有</a:t>
            </a:r>
            <a:r>
              <a:rPr lang="en-US" altLang="zh-HK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</a:t>
            </a:r>
            <a:r>
              <a:rPr lang="zh-HK" altLang="en-US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螢幕</a:t>
            </a:r>
            <a:endParaRPr lang="en-US" altLang="zh-HK" sz="4400" b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HK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有字幕</a:t>
            </a:r>
            <a:endParaRPr lang="en-US" altLang="zh-HK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HK" altLang="en-US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多與觀眾互動，加入</a:t>
            </a:r>
            <a:endParaRPr lang="en-US" altLang="zh-HK" sz="4400" b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zh-HK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HK" altLang="en-US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現代元素</a:t>
            </a:r>
            <a:endParaRPr lang="en-US" altLang="zh-HK" sz="4400" b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30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66EFFA1-AE2E-4CFB-AE49-E35CDF94A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224B71-D354-43D6-8A8B-39221D97B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40" y="992334"/>
            <a:ext cx="11514744" cy="5865666"/>
          </a:xfrm>
        </p:spPr>
        <p:txBody>
          <a:bodyPr>
            <a:normAutofit/>
          </a:bodyPr>
          <a:lstStyle/>
          <a:p>
            <a:r>
              <a:rPr lang="zh-HK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探討題目：川劇的社會現況與文化傳承</a:t>
            </a:r>
            <a:endParaRPr lang="en-US" altLang="zh-H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zh-HK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訪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問</a:t>
            </a:r>
            <a:r>
              <a:rPr lang="zh-TW" altLang="zh-HK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對象：導遊、交流學校老師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及</a:t>
            </a:r>
            <a:r>
              <a:rPr lang="zh-TW" altLang="zh-HK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同學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、路人</a:t>
            </a:r>
            <a:endParaRPr lang="en-US" altLang="zh-TW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zh-TW" dirty="0"/>
          </a:p>
          <a:p>
            <a:r>
              <a:rPr lang="zh-TW" alt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喜歡程度：大部份被訪者喜歡看川劇</a:t>
            </a:r>
            <a:endParaRPr lang="en-US" altLang="zh-TW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zh-HK" dirty="0"/>
          </a:p>
          <a:p>
            <a:pPr marL="0" indent="0">
              <a:buNone/>
            </a:pPr>
            <a:r>
              <a:rPr lang="zh-HK" altLang="en-US" dirty="0"/>
              <a:t>              </a:t>
            </a:r>
            <a:r>
              <a:rPr lang="zh-HK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國粹、經典、特別喜歡變臉、感覺很神奇</a:t>
            </a:r>
            <a:endParaRPr lang="en-US" altLang="zh-HK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zh-HK" dirty="0"/>
              <a:t>   </a:t>
            </a:r>
          </a:p>
          <a:p>
            <a:pPr marL="0" indent="0">
              <a:buNone/>
            </a:pPr>
            <a:r>
              <a:rPr lang="zh-HK" altLang="en-US" dirty="0"/>
              <a:t>             </a:t>
            </a:r>
            <a:r>
              <a:rPr lang="zh-HK" altLang="en-US" b="1" dirty="0">
                <a:solidFill>
                  <a:srgbClr val="7030A0"/>
                </a:solidFill>
              </a:rPr>
              <a:t>大部份被訪者有興趣接觸及學習川劇，有些學生在課外活動時</a:t>
            </a:r>
            <a:endParaRPr lang="en-US" altLang="zh-HK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HK" altLang="en-US" b="1" dirty="0">
                <a:solidFill>
                  <a:srgbClr val="7030A0"/>
                </a:solidFill>
              </a:rPr>
              <a:t>有學習過川劇，有些學校在音樂及美術課有簡單介紹，有些學校沒有加入課程內。部份學生不太了解川劇，看不太懂，只對變臉較熟悉，認為是老一輩的消遣活動。</a:t>
            </a:r>
            <a:endParaRPr lang="en-US" altLang="zh-HK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HK" altLang="en-US" dirty="0"/>
              <a:t> </a:t>
            </a:r>
          </a:p>
        </p:txBody>
      </p:sp>
      <p:pic>
        <p:nvPicPr>
          <p:cNvPr id="1028" name="Picture 4" descr="喜欢表情-快图网-免费PNG图片免抠PNG高清背景素材库kuaipng.com">
            <a:extLst>
              <a:ext uri="{FF2B5EF4-FFF2-40B4-BE49-F238E27FC236}">
                <a16:creationId xmlns:a16="http://schemas.microsoft.com/office/drawing/2014/main" id="{4B28DA6A-0B06-4A5C-999A-35C3E0A35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9" y="3428999"/>
            <a:ext cx="879313" cy="56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E81C36-40C3-4C99-B7A0-FF88D459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214243"/>
            <a:ext cx="10836965" cy="933588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訪問總結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758D8D3-7F6E-420A-B0B2-4C760345A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41" y="4383529"/>
            <a:ext cx="1428524" cy="73390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96376E8-A5DE-4FE8-B3E6-35F04B5B4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62" y="214243"/>
            <a:ext cx="3930317" cy="416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37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8EF05639-3D9D-4449-BC1B-6B049B06E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" y="0"/>
            <a:ext cx="12177963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EDB52E3-76AC-4389-AABD-9A5B0FA3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79" y="365125"/>
            <a:ext cx="10515600" cy="886159"/>
          </a:xfrm>
        </p:spPr>
        <p:txBody>
          <a:bodyPr/>
          <a:lstStyle/>
          <a:p>
            <a:r>
              <a:rPr lang="zh-HK" altLang="en-US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川劇的文化傳承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7D2DACC-F950-4E7C-B91E-BDC0E918A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1" y="1658771"/>
            <a:ext cx="962527" cy="763588"/>
          </a:xfrm>
          <a:prstGeom prst="rect">
            <a:avLst/>
          </a:prstGeom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9C4678-1A51-45FF-9088-220449C9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251284"/>
            <a:ext cx="11065042" cy="49256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HK" dirty="0"/>
              <a:t>  </a:t>
            </a:r>
          </a:p>
          <a:p>
            <a:pPr marL="0" indent="0">
              <a:buNone/>
            </a:pPr>
            <a:r>
              <a:rPr lang="zh-HK" altLang="en-US" dirty="0"/>
              <a:t>                  </a:t>
            </a:r>
            <a:r>
              <a:rPr lang="zh-HK" alt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全部被訪者認為川劇文化值得保留，是非遺文化及成都特色</a:t>
            </a:r>
            <a:endParaRPr lang="en-US" altLang="zh-HK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zh-HK" altLang="en-US" dirty="0"/>
              <a:t>    </a:t>
            </a:r>
            <a:r>
              <a:rPr lang="zh-HK" altLang="en-US" b="1" dirty="0">
                <a:solidFill>
                  <a:srgbClr val="002060"/>
                </a:solidFill>
              </a:rPr>
              <a:t>社會現況：時代轉變，沒以前那麼興盛，沒那麼火。科技發展迅速，</a:t>
            </a:r>
            <a:endParaRPr lang="en-US" altLang="zh-HK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zh-HK" altLang="en-US" b="1" dirty="0">
                <a:solidFill>
                  <a:srgbClr val="002060"/>
                </a:solidFill>
              </a:rPr>
              <a:t>    傳統文化被視頻及電影取代了。年輕一輩聽不懂，選擇能聽懂的電</a:t>
            </a:r>
            <a:endParaRPr lang="en-US" altLang="zh-HK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zh-HK" altLang="en-US" b="1" dirty="0">
                <a:solidFill>
                  <a:srgbClr val="002060"/>
                </a:solidFill>
              </a:rPr>
              <a:t>    視劇或網絡小說。</a:t>
            </a:r>
            <a:endParaRPr lang="en-US" altLang="zh-HK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HK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HK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en-US" altLang="zh-HK" dirty="0"/>
              <a:t>      </a:t>
            </a:r>
            <a:endParaRPr lang="zh-HK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10ABDBF-00C8-48BB-B2FB-7D14C5FD4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9" y="4192128"/>
            <a:ext cx="5532521" cy="257475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87343CE-0B34-441D-B26A-6BC79F64C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99" y="4192128"/>
            <a:ext cx="5037222" cy="26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8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30EBBC0-19CC-456A-B63A-3C802BB8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400C996-0343-438B-BE42-D6DB79FE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26" y="176211"/>
            <a:ext cx="10515600" cy="1009651"/>
          </a:xfrm>
        </p:spPr>
        <p:txBody>
          <a:bodyPr/>
          <a:lstStyle/>
          <a:p>
            <a:r>
              <a:rPr lang="zh-HK" altLang="en-US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川劇的文化傳承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B68C31-5022-46DA-93BA-16E5BB2DB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48" y="1185862"/>
            <a:ext cx="11983451" cy="5815013"/>
          </a:xfrm>
        </p:spPr>
        <p:txBody>
          <a:bodyPr/>
          <a:lstStyle/>
          <a:p>
            <a:r>
              <a:rPr lang="zh-HK" altLang="en-US" dirty="0"/>
              <a:t>      </a:t>
            </a:r>
            <a:r>
              <a:rPr lang="zh-HK" altLang="en-US" b="1" dirty="0">
                <a:solidFill>
                  <a:srgbClr val="FF0000"/>
                </a:solidFill>
              </a:rPr>
              <a:t>文化傳承：政府及電視台推動宣傳、學校把川劇文化加入課程內、</a:t>
            </a:r>
            <a:endParaRPr lang="en-US" altLang="zh-HK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HK" altLang="en-US" b="1" dirty="0">
                <a:solidFill>
                  <a:srgbClr val="FF0000"/>
                </a:solidFill>
              </a:rPr>
              <a:t>         學校請川劇導師向學生介紹、家長帶孩子到川劇院參觀、把川劇文                    </a:t>
            </a:r>
            <a:endParaRPr lang="en-US" altLang="zh-HK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HK" b="1" dirty="0">
                <a:solidFill>
                  <a:srgbClr val="FF0000"/>
                </a:solidFill>
              </a:rPr>
              <a:t>         </a:t>
            </a:r>
            <a:r>
              <a:rPr lang="zh-HK" altLang="en-US" b="1" dirty="0">
                <a:solidFill>
                  <a:srgbClr val="FF0000"/>
                </a:solidFill>
              </a:rPr>
              <a:t>化短片上載至短視頻</a:t>
            </a:r>
            <a:endParaRPr lang="en-US" altLang="zh-HK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zh-HK" altLang="en-US" b="1" dirty="0">
                <a:solidFill>
                  <a:srgbClr val="990000"/>
                </a:solidFill>
              </a:rPr>
              <a:t>           民族感情：承載著四川人的感情，也勉勵著四川人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5321826-EFD8-48FB-BCB7-6D3087BAA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" y="3968539"/>
            <a:ext cx="5775158" cy="281564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9768A6C-93D6-48FF-8E76-7D9019C8A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866148"/>
            <a:ext cx="5582653" cy="28156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B2AD0FC-2C0F-4C35-A994-9B5C67A0D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11" y="3064166"/>
            <a:ext cx="1019175" cy="79909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58567DF-BE1E-4848-8DDF-619C2AF32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41" y="1131410"/>
            <a:ext cx="679097" cy="9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2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60842B1-90A9-46D2-ABA2-0D2D9DAC0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5DE7F70-E189-430E-BA87-31763150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2" y="365126"/>
            <a:ext cx="11032958" cy="875846"/>
          </a:xfrm>
        </p:spPr>
        <p:txBody>
          <a:bodyPr/>
          <a:lstStyle/>
          <a:p>
            <a:r>
              <a:rPr lang="zh-HK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川劇特色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13044A-0727-43E1-83BC-AA57D25BC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42" y="1509275"/>
            <a:ext cx="25251715" cy="4983599"/>
          </a:xfrm>
        </p:spPr>
        <p:txBody>
          <a:bodyPr/>
          <a:lstStyle/>
          <a:p>
            <a:r>
              <a:rPr lang="zh-TW" altLang="zh-HK" sz="4000" b="1" dirty="0">
                <a:solidFill>
                  <a:schemeClr val="accent2">
                    <a:lumMod val="75000"/>
                  </a:schemeClr>
                </a:solidFill>
              </a:rPr>
              <a:t>音樂以鑼鼓為主，輔以古樸的管弦</a:t>
            </a:r>
            <a:endParaRPr lang="en-US" altLang="zh-TW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HK" sz="40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zh-HK" altLang="en-US" sz="4000" b="1" dirty="0">
                <a:solidFill>
                  <a:schemeClr val="accent2">
                    <a:lumMod val="75000"/>
                  </a:schemeClr>
                </a:solidFill>
              </a:rPr>
              <a:t>如：</a:t>
            </a:r>
            <a:r>
              <a:rPr lang="zh-TW" altLang="zh-HK" sz="4000" b="1" dirty="0">
                <a:solidFill>
                  <a:schemeClr val="accent2">
                    <a:lumMod val="75000"/>
                  </a:schemeClr>
                </a:solidFill>
              </a:rPr>
              <a:t>崑腔的笛子、胡琴腔與彈腔的胡琴</a:t>
            </a:r>
            <a:r>
              <a:rPr lang="en-US" altLang="zh-TW" sz="40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zh-HK" altLang="en-US" sz="4000" b="1" dirty="0">
                <a:solidFill>
                  <a:schemeClr val="accent2">
                    <a:lumMod val="75000"/>
                  </a:schemeClr>
                </a:solidFill>
              </a:rPr>
              <a:t>語言：四川話</a:t>
            </a:r>
            <a:endParaRPr lang="en-US" altLang="zh-HK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zh-HK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zh-HK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7CB3F6-4D69-4B29-AAB1-0398328E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2865120"/>
            <a:ext cx="7017488" cy="38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42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9B03EB4-7BAD-4975-AF4E-63A933B94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9B6B696-F43C-4CE7-A787-9E9E7938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216446"/>
            <a:ext cx="10515600" cy="1240225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rgbClr val="002060"/>
                </a:solidFill>
              </a:rPr>
              <a:t>神秘絕活：變臉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5D3430-D7BB-4F63-897E-0676793C4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351723"/>
            <a:ext cx="10889974" cy="5671930"/>
          </a:xfrm>
        </p:spPr>
        <p:txBody>
          <a:bodyPr>
            <a:normAutofit/>
          </a:bodyPr>
          <a:lstStyle/>
          <a:p>
            <a:r>
              <a:rPr lang="zh-HK" altLang="en-US" sz="4000" b="1" dirty="0">
                <a:solidFill>
                  <a:srgbClr val="990000"/>
                </a:solidFill>
              </a:rPr>
              <a:t>抹臉</a:t>
            </a:r>
            <a:endParaRPr lang="en-US" altLang="zh-HK" sz="4000" b="1" dirty="0">
              <a:solidFill>
                <a:srgbClr val="990000"/>
              </a:solidFill>
            </a:endParaRPr>
          </a:p>
          <a:p>
            <a:r>
              <a:rPr lang="zh-TW" altLang="zh-HK" sz="4000" b="1" dirty="0">
                <a:solidFill>
                  <a:srgbClr val="990000"/>
                </a:solidFill>
              </a:rPr>
              <a:t>吹臉</a:t>
            </a:r>
            <a:endParaRPr lang="en-US" altLang="zh-TW" sz="4000" b="1" dirty="0">
              <a:solidFill>
                <a:srgbClr val="990000"/>
              </a:solidFill>
            </a:endParaRPr>
          </a:p>
          <a:p>
            <a:r>
              <a:rPr lang="zh-TW" altLang="zh-HK" sz="4000" b="1" dirty="0">
                <a:solidFill>
                  <a:srgbClr val="990000"/>
                </a:solidFill>
              </a:rPr>
              <a:t>扯臉</a:t>
            </a:r>
            <a:endParaRPr lang="en-US" altLang="zh-HK" sz="4000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altLang="zh-HK" dirty="0"/>
          </a:p>
          <a:p>
            <a:endParaRPr lang="en-US" altLang="zh-HK" dirty="0"/>
          </a:p>
          <a:p>
            <a:pPr marL="0" indent="0">
              <a:buNone/>
            </a:pP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EE2D41D-C82D-477B-8FA1-E7EA2F513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372" y="382099"/>
            <a:ext cx="4972175" cy="285398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18152E6-4D69-4FCD-BF8D-192723D2F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8" y="1636296"/>
            <a:ext cx="4667374" cy="52261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AEADE1C-C0B2-4723-872D-D5F6E4C53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42" y="3240505"/>
            <a:ext cx="5022057" cy="36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0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0404D2E-1A79-47C0-977E-EE04C9959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C9E50AD-D483-4CF6-9BFA-CCA48A3D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138"/>
          </a:xfrm>
        </p:spPr>
        <p:txBody>
          <a:bodyPr>
            <a:normAutofit fontScale="90000"/>
          </a:bodyPr>
          <a:lstStyle/>
          <a:p>
            <a:endParaRPr lang="zh-HK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D0615DF-67B8-4BDC-9F53-1ECB4C5A8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904"/>
            <a:ext cx="4475559" cy="606809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E36BE37-E731-471C-8E19-66F94A68F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59" y="1716505"/>
            <a:ext cx="4475559" cy="514149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8EFFAFD-00CF-4401-9D5A-7EED83B64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58" y="789904"/>
            <a:ext cx="3673642" cy="60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A20B7AC-217D-4CBC-9745-D200098B4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變臉2">
            <a:hlinkClick r:id="" action="ppaction://media"/>
            <a:extLst>
              <a:ext uri="{FF2B5EF4-FFF2-40B4-BE49-F238E27FC236}">
                <a16:creationId xmlns:a16="http://schemas.microsoft.com/office/drawing/2014/main" id="{F480A25B-A716-4F6B-917B-4A4B25DFB4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713" y="887896"/>
            <a:ext cx="9435548" cy="5512903"/>
          </a:xfrm>
        </p:spPr>
      </p:pic>
    </p:spTree>
    <p:extLst>
      <p:ext uri="{BB962C8B-B14F-4D97-AF65-F5344CB8AC3E}">
        <p14:creationId xmlns:p14="http://schemas.microsoft.com/office/powerpoint/2010/main" val="70259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4EB84E2-0A29-4167-8E9F-039B56CFD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變臉3">
            <a:hlinkClick r:id="" action="ppaction://media"/>
            <a:extLst>
              <a:ext uri="{FF2B5EF4-FFF2-40B4-BE49-F238E27FC236}">
                <a16:creationId xmlns:a16="http://schemas.microsoft.com/office/drawing/2014/main" id="{69172C58-907A-46B5-9193-23D20465EC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5879" y="622300"/>
            <a:ext cx="7991060" cy="5951538"/>
          </a:xfrm>
        </p:spPr>
      </p:pic>
    </p:spTree>
    <p:extLst>
      <p:ext uri="{BB962C8B-B14F-4D97-AF65-F5344CB8AC3E}">
        <p14:creationId xmlns:p14="http://schemas.microsoft.com/office/powerpoint/2010/main" val="37238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DE5D055-9282-4B72-AB10-724673505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B5C176D-E293-4E96-97A4-1BBE90BB5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365126"/>
            <a:ext cx="10929730" cy="1172126"/>
          </a:xfrm>
        </p:spPr>
        <p:txBody>
          <a:bodyPr/>
          <a:lstStyle/>
          <a:p>
            <a:r>
              <a:rPr lang="zh-HK" altLang="en-US" b="1" dirty="0">
                <a:solidFill>
                  <a:srgbClr val="0066FF"/>
                </a:solidFill>
              </a:rPr>
              <a:t>神秘絕活：吐火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12438A-A064-4F26-8D3A-17926A87B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1431235"/>
            <a:ext cx="11873948" cy="5061639"/>
          </a:xfrm>
        </p:spPr>
        <p:txBody>
          <a:bodyPr/>
          <a:lstStyle/>
          <a:p>
            <a:r>
              <a:rPr lang="zh-TW" altLang="zh-HK" sz="3200" b="1" dirty="0">
                <a:solidFill>
                  <a:srgbClr val="339933"/>
                </a:solidFill>
              </a:rPr>
              <a:t>描寫妖魔鬼怪的角色</a:t>
            </a:r>
            <a:endParaRPr lang="en-US" altLang="zh-TW" sz="3200" b="1" dirty="0">
              <a:solidFill>
                <a:srgbClr val="339933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BE136E4-CAE8-434A-B9E0-F2864C87F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35" y="3061252"/>
            <a:ext cx="4860234" cy="3415748"/>
          </a:xfrm>
          <a:prstGeom prst="rect">
            <a:avLst/>
          </a:prstGeom>
        </p:spPr>
      </p:pic>
      <p:pic>
        <p:nvPicPr>
          <p:cNvPr id="4" name="吐火">
            <a:hlinkClick r:id="" action="ppaction://media"/>
            <a:extLst>
              <a:ext uri="{FF2B5EF4-FFF2-40B4-BE49-F238E27FC236}">
                <a16:creationId xmlns:a16="http://schemas.microsoft.com/office/drawing/2014/main" id="{9D9AD3B8-6F1E-40EA-84BB-4BCE03406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4304" y="596347"/>
            <a:ext cx="6483626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F60E136-059D-422D-9F38-ACCF0A9B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" y="0"/>
            <a:ext cx="12167703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C1D5A95-ACB1-4828-9C77-C75A85E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365126"/>
            <a:ext cx="10876722" cy="801066"/>
          </a:xfrm>
        </p:spPr>
        <p:txBody>
          <a:bodyPr>
            <a:normAutofit/>
          </a:bodyPr>
          <a:lstStyle/>
          <a:p>
            <a:r>
              <a:rPr lang="zh-HK" altLang="en-US" b="1" dirty="0">
                <a:solidFill>
                  <a:srgbClr val="339933"/>
                </a:solidFill>
              </a:rPr>
              <a:t>跳燈、滾燈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FCBAF0-E226-45A4-BF73-694D74723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92" y="1417983"/>
            <a:ext cx="10823713" cy="5084246"/>
          </a:xfrm>
        </p:spPr>
        <p:txBody>
          <a:bodyPr/>
          <a:lstStyle/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848D2FB-C112-4E24-9B2E-0809117E9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2" y="1669775"/>
            <a:ext cx="4731026" cy="50842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8BEE801-EB36-4744-9564-2604E9AC7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48" y="636104"/>
            <a:ext cx="5664752" cy="61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30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82DCCAB-0FED-4AF7-B82A-00786B150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68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D819498-10D5-46FA-996D-189D46310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527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> </a:t>
            </a:r>
            <a:endParaRPr lang="zh-HK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B28CAE9-088F-4FB8-A083-1803620C1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687" y="927652"/>
            <a:ext cx="3816628" cy="584369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87F57E4-ABFE-4BAC-910C-6691B19C7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365125"/>
            <a:ext cx="4055165" cy="6406217"/>
          </a:xfrm>
          <a:prstGeom prst="rect">
            <a:avLst/>
          </a:prstGeo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12C91A8-C922-4A01-B0B4-2F484B293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14" y="1298713"/>
            <a:ext cx="4187685" cy="5472629"/>
          </a:xfrm>
        </p:spPr>
      </p:pic>
    </p:spTree>
    <p:extLst>
      <p:ext uri="{BB962C8B-B14F-4D97-AF65-F5344CB8AC3E}">
        <p14:creationId xmlns:p14="http://schemas.microsoft.com/office/powerpoint/2010/main" val="2018668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370</Words>
  <Application>Microsoft Office PowerPoint</Application>
  <PresentationFormat>寬螢幕</PresentationFormat>
  <Paragraphs>62</Paragraphs>
  <Slides>17</Slides>
  <Notes>0</Notes>
  <HiddenSlides>0</HiddenSlides>
  <MMClips>6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新細明體</vt:lpstr>
      <vt:lpstr>Arial</vt:lpstr>
      <vt:lpstr>Calibri</vt:lpstr>
      <vt:lpstr>Calibri Light</vt:lpstr>
      <vt:lpstr>Office 佈景主題</vt:lpstr>
      <vt:lpstr>成都專題</vt:lpstr>
      <vt:lpstr>川劇特色</vt:lpstr>
      <vt:lpstr>神秘絕活：變臉</vt:lpstr>
      <vt:lpstr>PowerPoint 簡報</vt:lpstr>
      <vt:lpstr>PowerPoint 簡報</vt:lpstr>
      <vt:lpstr>PowerPoint 簡報</vt:lpstr>
      <vt:lpstr>神秘絕活：吐火</vt:lpstr>
      <vt:lpstr>跳燈、滾燈</vt:lpstr>
      <vt:lpstr> </vt:lpstr>
      <vt:lpstr>PowerPoint 簡報</vt:lpstr>
      <vt:lpstr>神秘絕活：滾燈</vt:lpstr>
      <vt:lpstr>雜耍</vt:lpstr>
      <vt:lpstr>皮影</vt:lpstr>
      <vt:lpstr>傳統與現代川劇的不同</vt:lpstr>
      <vt:lpstr>訪問總結</vt:lpstr>
      <vt:lpstr>川劇的文化傳承</vt:lpstr>
      <vt:lpstr>川劇的文化傳承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中普週中學聯課</dc:title>
  <dc:creator>Wong Lai Ying</dc:creator>
  <cp:lastModifiedBy>Wong Lai Ying</cp:lastModifiedBy>
  <cp:revision>36</cp:revision>
  <dcterms:created xsi:type="dcterms:W3CDTF">2023-11-14T00:51:39Z</dcterms:created>
  <dcterms:modified xsi:type="dcterms:W3CDTF">2024-03-28T05:44:32Z</dcterms:modified>
</cp:coreProperties>
</file>