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Mako" panose="02020500000000000000" charset="0"/>
      <p:regular r:id="rId15"/>
    </p:embeddedFont>
    <p:embeddedFont>
      <p:font typeface="Montserrat" panose="02020500000000000000" charset="0"/>
      <p:regular r:id="rId16"/>
      <p:bold r:id="rId17"/>
      <p:italic r:id="rId18"/>
      <p:boldItalic r:id="rId19"/>
    </p:embeddedFont>
    <p:embeddedFont>
      <p:font typeface="Open Sans SemiBold" panose="02020500000000000000" charset="0"/>
      <p:regular r:id="rId20"/>
      <p:bold r:id="rId21"/>
      <p:italic r:id="rId22"/>
      <p:boldItalic r:id="rId23"/>
    </p:embeddedFont>
    <p:embeddedFont>
      <p:font typeface="Vidaloka" panose="02020500000000000000" charset="0"/>
      <p:regular r:id="rId24"/>
    </p:embeddedFont>
    <p:embeddedFont>
      <p:font typeface="Crimson Text" panose="02020500000000000000" charset="0"/>
      <p:regular r:id="rId25"/>
      <p:bold r:id="rId26"/>
      <p:italic r:id="rId27"/>
      <p:boldItalic r:id="rId28"/>
    </p:embeddedFont>
    <p:embeddedFont>
      <p:font typeface="Open Sans" panose="02020500000000000000" charset="0"/>
      <p:regular r:id="rId29"/>
      <p:bold r:id="rId30"/>
      <p:italic r:id="rId31"/>
      <p:boldItalic r:id="rId32"/>
    </p:embeddedFont>
    <p:embeddedFont>
      <p:font typeface="Russo One" panose="02020500000000000000" charset="0"/>
      <p:regular r:id="rId33"/>
    </p:embeddedFont>
    <p:embeddedFont>
      <p:font typeface="Yuji Syuku" panose="02020500000000000000" charset="-120"/>
      <p:regular r:id="rId34"/>
    </p:embeddedFont>
    <p:embeddedFont>
      <p:font typeface="Merriweather Light" panose="02020500000000000000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c508d0fc3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c508d0fc3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f3f42f213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f3f42f213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c3ca22b9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c3ca22b9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f3f42f213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f3f42f213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f3f42f213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f3f42f213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f3f42f213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f3f42f213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f3f42f213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f3f42f213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latin typeface="STHeiti"/>
                <a:ea typeface="STHeiti"/>
                <a:cs typeface="STHeiti"/>
                <a:sym typeface="STHeiti"/>
              </a:rPr>
              <a:t>本次展覽共匯集超過200件文物，以歷史主線為脈絡，以劉備、諸葛亮生平為主體，展現劉備從早期創業的艱辛、稱帝時的鼎盛到夷陵的遺憾；及諸葛亮從隱居南陽、出山 扶主、白帝託孤、南徵北伐到星落五丈原的傳奇人生。</a:t>
            </a:r>
            <a:endParaRPr sz="1050">
              <a:solidFill>
                <a:srgbClr val="333333"/>
              </a:solidFill>
              <a:latin typeface="STHeiti"/>
              <a:ea typeface="STHeiti"/>
              <a:cs typeface="STHeiti"/>
              <a:sym typeface="STHe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BFAFA"/>
              </a:highlight>
              <a:latin typeface="STHeiti"/>
              <a:ea typeface="STHeiti"/>
              <a:cs typeface="STHeiti"/>
              <a:sym typeface="STHe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BFAFA"/>
              </a:highlight>
              <a:latin typeface="STHeiti"/>
              <a:ea typeface="STHeiti"/>
              <a:cs typeface="STHeiti"/>
              <a:sym typeface="STHeit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f3f42f213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f3f42f213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33333"/>
                </a:solidFill>
                <a:latin typeface="STHeiti"/>
                <a:ea typeface="STHeiti"/>
                <a:cs typeface="STHeiti"/>
                <a:sym typeface="STHeiti"/>
              </a:rPr>
              <a:t>我們印象最深刻的便是隆中對的場景，展品展現公元207年劉備「三顧茅廬」請諸葛亮出山，前兩次拜訪諸葛亮都沒見到，第三次終於得見。《隆中對》中，諸葛亮為劉備分析了天下形勢。三顧茅廬之後，諸葛亮出山成為劉備的軍師，劉備集團與蜀漢建國之後種種戰略皆基於此，劉備的誠懇，諸葛亮的盡心盡力，可説是中國君臣文化的最佳體現。</a:t>
            </a:r>
            <a:endParaRPr sz="1050">
              <a:solidFill>
                <a:srgbClr val="333333"/>
              </a:solidFill>
              <a:latin typeface="STHeiti"/>
              <a:ea typeface="STHeiti"/>
              <a:cs typeface="STHeiti"/>
              <a:sym typeface="STHeit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c508d0fc3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c508d0fc3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f3f42f213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f3f42f213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忠誠與承諾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古代觀念：在君臣文化中，忠誠是臣子對君主的絕對忠誠，這是維護封建秩序的基石。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現代詮釋：忠誠在現代被視為對組織、團隊或事業的承諾。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尊重與權威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古代實踐：君臣間的尊重是嚴格的上下級關係，強調順從和權威。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現代適用性：尊重變成了對領導者和同事的相互尊重。在現代組織中，尊重並不意味著無條件服從，而是基於對每個人貢獻和地位的認可。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責任與服務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傳統要求：古代的臣子必須對君主和國家承擔責任，無條件地執行職責。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當代理解：在現代，這種責任轉化為服務精神和對社會的責任感。職業道德和公民責任成為衡量個人價值的重要標準。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 hasCustomPrompt="1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720000" y="2081199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34038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 hasCustomPrompt="1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5"/>
          </p:nvPr>
        </p:nvSpPr>
        <p:spPr>
          <a:xfrm>
            <a:off x="34038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6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 hasCustomPrompt="1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0876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/>
          </p:nvPr>
        </p:nvSpPr>
        <p:spPr>
          <a:xfrm>
            <a:off x="7200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14826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4"/>
          </p:nvPr>
        </p:nvSpPr>
        <p:spPr>
          <a:xfrm>
            <a:off x="7200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/>
          </p:nvPr>
        </p:nvSpPr>
        <p:spPr>
          <a:xfrm>
            <a:off x="34038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6" hasCustomPrompt="1"/>
          </p:nvPr>
        </p:nvSpPr>
        <p:spPr>
          <a:xfrm>
            <a:off x="41664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7"/>
          </p:nvPr>
        </p:nvSpPr>
        <p:spPr>
          <a:xfrm>
            <a:off x="34038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18"/>
          </p:nvPr>
        </p:nvSpPr>
        <p:spPr>
          <a:xfrm>
            <a:off x="60876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19" hasCustomPrompt="1"/>
          </p:nvPr>
        </p:nvSpPr>
        <p:spPr>
          <a:xfrm>
            <a:off x="68502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20"/>
          </p:nvPr>
        </p:nvSpPr>
        <p:spPr>
          <a:xfrm>
            <a:off x="60876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4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3742850" y="1549875"/>
            <a:ext cx="45450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1"/>
          </p:nvPr>
        </p:nvSpPr>
        <p:spPr>
          <a:xfrm>
            <a:off x="3742850" y="3039213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0" name="Google Shape;140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1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677925" y="2511803"/>
            <a:ext cx="3714900" cy="80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2" hasCustomPrompt="1"/>
          </p:nvPr>
        </p:nvSpPr>
        <p:spPr>
          <a:xfrm>
            <a:off x="3741925" y="148469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831625" y="3244000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0"/>
          <p:cNvCxnSpPr/>
          <p:nvPr/>
        </p:nvCxnSpPr>
        <p:spPr>
          <a:xfrm rot="10800000">
            <a:off x="-30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0"/>
          <p:cNvCxnSpPr/>
          <p:nvPr/>
        </p:nvCxnSpPr>
        <p:spPr>
          <a:xfrm rot="10800000">
            <a:off x="-30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0"/>
          <p:cNvCxnSpPr/>
          <p:nvPr/>
        </p:nvCxnSpPr>
        <p:spPr>
          <a:xfrm>
            <a:off x="-11287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0"/>
          <p:cNvCxnSpPr/>
          <p:nvPr/>
        </p:nvCxnSpPr>
        <p:spPr>
          <a:xfrm>
            <a:off x="790872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56" name="Google Shape;156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2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7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1877475" y="445025"/>
            <a:ext cx="538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32267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2"/>
          </p:nvPr>
        </p:nvSpPr>
        <p:spPr>
          <a:xfrm>
            <a:off x="32267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3"/>
          </p:nvPr>
        </p:nvSpPr>
        <p:spPr>
          <a:xfrm>
            <a:off x="7191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4"/>
          </p:nvPr>
        </p:nvSpPr>
        <p:spPr>
          <a:xfrm>
            <a:off x="7191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5"/>
          </p:nvPr>
        </p:nvSpPr>
        <p:spPr>
          <a:xfrm>
            <a:off x="32267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6"/>
          </p:nvPr>
        </p:nvSpPr>
        <p:spPr>
          <a:xfrm>
            <a:off x="322670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7"/>
          </p:nvPr>
        </p:nvSpPr>
        <p:spPr>
          <a:xfrm>
            <a:off x="7191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8"/>
          </p:nvPr>
        </p:nvSpPr>
        <p:spPr>
          <a:xfrm>
            <a:off x="71915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7" name="Google Shape;177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2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5547900" y="3007750"/>
            <a:ext cx="2883000" cy="15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19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75"/>
            <a:ext cx="61203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7" name="Google Shape;187;p25"/>
          <p:cNvSpPr txBox="1">
            <a:spLocks noGrp="1"/>
          </p:cNvSpPr>
          <p:nvPr>
            <p:ph type="subTitle" idx="1"/>
          </p:nvPr>
        </p:nvSpPr>
        <p:spPr>
          <a:xfrm>
            <a:off x="7132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8" name="Google Shape;188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5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25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title" idx="2" hasCustomPrompt="1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1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6" name="Google Shape;196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6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0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373850" y="944250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4850" y="1096650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202" name="Google Shape;202;p27"/>
          <p:cNvSpPr txBox="1">
            <a:spLocks noGrp="1"/>
          </p:cNvSpPr>
          <p:nvPr>
            <p:ph type="subTitle" idx="1"/>
          </p:nvPr>
        </p:nvSpPr>
        <p:spPr>
          <a:xfrm>
            <a:off x="4373850" y="1593150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3" name="Google Shape;203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1043725" y="922567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1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2" name="Google Shape;212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5310925" y="962565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1"/>
          </p:nvPr>
        </p:nvSpPr>
        <p:spPr>
          <a:xfrm>
            <a:off x="5310925" y="3400935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8" name="Google Shape;218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2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subTitle" idx="1"/>
          </p:nvPr>
        </p:nvSpPr>
        <p:spPr>
          <a:xfrm>
            <a:off x="3509000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ubTitle" idx="2"/>
          </p:nvPr>
        </p:nvSpPr>
        <p:spPr>
          <a:xfrm>
            <a:off x="35090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3"/>
          </p:nvPr>
        </p:nvSpPr>
        <p:spPr>
          <a:xfrm>
            <a:off x="95302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4"/>
          </p:nvPr>
        </p:nvSpPr>
        <p:spPr>
          <a:xfrm>
            <a:off x="9531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5"/>
          </p:nvPr>
        </p:nvSpPr>
        <p:spPr>
          <a:xfrm>
            <a:off x="606487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6"/>
          </p:nvPr>
        </p:nvSpPr>
        <p:spPr>
          <a:xfrm>
            <a:off x="606487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32" name="Google Shape;232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subTitle" idx="1"/>
          </p:nvPr>
        </p:nvSpPr>
        <p:spPr>
          <a:xfrm>
            <a:off x="3509000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2"/>
          </p:nvPr>
        </p:nvSpPr>
        <p:spPr>
          <a:xfrm>
            <a:off x="35090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ubTitle" idx="3"/>
          </p:nvPr>
        </p:nvSpPr>
        <p:spPr>
          <a:xfrm>
            <a:off x="95302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ubTitle" idx="4"/>
          </p:nvPr>
        </p:nvSpPr>
        <p:spPr>
          <a:xfrm>
            <a:off x="9531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5"/>
          </p:nvPr>
        </p:nvSpPr>
        <p:spPr>
          <a:xfrm>
            <a:off x="606487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6"/>
          </p:nvPr>
        </p:nvSpPr>
        <p:spPr>
          <a:xfrm>
            <a:off x="606487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7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subTitle" idx="8"/>
          </p:nvPr>
        </p:nvSpPr>
        <p:spPr>
          <a:xfrm>
            <a:off x="35090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ubTitle" idx="9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subTitle" idx="13"/>
          </p:nvPr>
        </p:nvSpPr>
        <p:spPr>
          <a:xfrm>
            <a:off x="9531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4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15"/>
          </p:nvPr>
        </p:nvSpPr>
        <p:spPr>
          <a:xfrm>
            <a:off x="606487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8" name="Google Shape;248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3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 -">
  <p:cSld name="CUSTOM_3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subTitle" idx="7"/>
          </p:nvPr>
        </p:nvSpPr>
        <p:spPr>
          <a:xfrm>
            <a:off x="3414050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ubTitle" idx="8"/>
          </p:nvPr>
        </p:nvSpPr>
        <p:spPr>
          <a:xfrm>
            <a:off x="3564200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ubTitle" idx="9"/>
          </p:nvPr>
        </p:nvSpPr>
        <p:spPr>
          <a:xfrm>
            <a:off x="7057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subTitle" idx="13"/>
          </p:nvPr>
        </p:nvSpPr>
        <p:spPr>
          <a:xfrm>
            <a:off x="8558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subTitle" idx="14"/>
          </p:nvPr>
        </p:nvSpPr>
        <p:spPr>
          <a:xfrm>
            <a:off x="61223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subTitle" idx="15"/>
          </p:nvPr>
        </p:nvSpPr>
        <p:spPr>
          <a:xfrm>
            <a:off x="62724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66" name="Google Shape;266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3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subTitle" idx="7"/>
          </p:nvPr>
        </p:nvSpPr>
        <p:spPr>
          <a:xfrm>
            <a:off x="2059863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subTitle" idx="8"/>
          </p:nvPr>
        </p:nvSpPr>
        <p:spPr>
          <a:xfrm>
            <a:off x="2210013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subTitle" idx="9"/>
          </p:nvPr>
        </p:nvSpPr>
        <p:spPr>
          <a:xfrm>
            <a:off x="4768138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subTitle" idx="13"/>
          </p:nvPr>
        </p:nvSpPr>
        <p:spPr>
          <a:xfrm>
            <a:off x="4918288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80" name="Google Shape;280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4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>
            <a:spLocks noGrp="1"/>
          </p:cNvSpPr>
          <p:nvPr>
            <p:ph type="title"/>
          </p:nvPr>
        </p:nvSpPr>
        <p:spPr>
          <a:xfrm>
            <a:off x="716225" y="1073000"/>
            <a:ext cx="56406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286" name="Google Shape;286;p3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3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3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5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subTitle" idx="1"/>
          </p:nvPr>
        </p:nvSpPr>
        <p:spPr>
          <a:xfrm>
            <a:off x="49168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subTitle" idx="2"/>
          </p:nvPr>
        </p:nvSpPr>
        <p:spPr>
          <a:xfrm>
            <a:off x="50589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subTitle" idx="3"/>
          </p:nvPr>
        </p:nvSpPr>
        <p:spPr>
          <a:xfrm>
            <a:off x="19111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subTitle" idx="4"/>
          </p:nvPr>
        </p:nvSpPr>
        <p:spPr>
          <a:xfrm>
            <a:off x="20533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subTitle" idx="5"/>
          </p:nvPr>
        </p:nvSpPr>
        <p:spPr>
          <a:xfrm>
            <a:off x="49168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subTitle" idx="6"/>
          </p:nvPr>
        </p:nvSpPr>
        <p:spPr>
          <a:xfrm>
            <a:off x="50589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subTitle" idx="7"/>
          </p:nvPr>
        </p:nvSpPr>
        <p:spPr>
          <a:xfrm>
            <a:off x="19111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subTitle" idx="8"/>
          </p:nvPr>
        </p:nvSpPr>
        <p:spPr>
          <a:xfrm>
            <a:off x="20532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02" name="Google Shape;302;p3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3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6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subTitle" idx="1"/>
          </p:nvPr>
        </p:nvSpPr>
        <p:spPr>
          <a:xfrm>
            <a:off x="3571925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subTitle" idx="2"/>
          </p:nvPr>
        </p:nvSpPr>
        <p:spPr>
          <a:xfrm>
            <a:off x="3571925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6"/>
          <p:cNvSpPr txBox="1">
            <a:spLocks noGrp="1"/>
          </p:cNvSpPr>
          <p:nvPr>
            <p:ph type="subTitle" idx="3"/>
          </p:nvPr>
        </p:nvSpPr>
        <p:spPr>
          <a:xfrm>
            <a:off x="108840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8" name="Google Shape;308;p36"/>
          <p:cNvSpPr txBox="1">
            <a:spLocks noGrp="1"/>
          </p:cNvSpPr>
          <p:nvPr>
            <p:ph type="subTitle" idx="4"/>
          </p:nvPr>
        </p:nvSpPr>
        <p:spPr>
          <a:xfrm>
            <a:off x="108840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subTitle" idx="5"/>
          </p:nvPr>
        </p:nvSpPr>
        <p:spPr>
          <a:xfrm>
            <a:off x="605545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10" name="Google Shape;310;p36"/>
          <p:cNvSpPr txBox="1">
            <a:spLocks noGrp="1"/>
          </p:cNvSpPr>
          <p:nvPr>
            <p:ph type="subTitle" idx="6"/>
          </p:nvPr>
        </p:nvSpPr>
        <p:spPr>
          <a:xfrm>
            <a:off x="605545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5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12" name="Google Shape;312;p3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3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36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23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3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3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3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3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3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37"/>
          <p:cNvSpPr txBox="1">
            <a:spLocks noGrp="1"/>
          </p:cNvSpPr>
          <p:nvPr>
            <p:ph type="title"/>
          </p:nvPr>
        </p:nvSpPr>
        <p:spPr>
          <a:xfrm>
            <a:off x="2780100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subTitle" idx="1"/>
          </p:nvPr>
        </p:nvSpPr>
        <p:spPr>
          <a:xfrm>
            <a:off x="53066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4" name="Google Shape;324;p37"/>
          <p:cNvSpPr txBox="1">
            <a:spLocks noGrp="1"/>
          </p:cNvSpPr>
          <p:nvPr>
            <p:ph type="subTitle" idx="2"/>
          </p:nvPr>
        </p:nvSpPr>
        <p:spPr>
          <a:xfrm>
            <a:off x="53066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7"/>
          <p:cNvSpPr txBox="1">
            <a:spLocks noGrp="1"/>
          </p:cNvSpPr>
          <p:nvPr>
            <p:ph type="subTitle" idx="3"/>
          </p:nvPr>
        </p:nvSpPr>
        <p:spPr>
          <a:xfrm>
            <a:off x="13512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6" name="Google Shape;326;p37"/>
          <p:cNvSpPr txBox="1">
            <a:spLocks noGrp="1"/>
          </p:cNvSpPr>
          <p:nvPr>
            <p:ph type="subTitle" idx="4"/>
          </p:nvPr>
        </p:nvSpPr>
        <p:spPr>
          <a:xfrm>
            <a:off x="13512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7"/>
          <p:cNvSpPr txBox="1">
            <a:spLocks noGrp="1"/>
          </p:cNvSpPr>
          <p:nvPr>
            <p:ph type="subTitle" idx="5"/>
          </p:nvPr>
        </p:nvSpPr>
        <p:spPr>
          <a:xfrm>
            <a:off x="53066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8" name="Google Shape;328;p37"/>
          <p:cNvSpPr txBox="1">
            <a:spLocks noGrp="1"/>
          </p:cNvSpPr>
          <p:nvPr>
            <p:ph type="subTitle" idx="6"/>
          </p:nvPr>
        </p:nvSpPr>
        <p:spPr>
          <a:xfrm>
            <a:off x="530665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7"/>
          <p:cNvSpPr txBox="1">
            <a:spLocks noGrp="1"/>
          </p:cNvSpPr>
          <p:nvPr>
            <p:ph type="subTitle" idx="7"/>
          </p:nvPr>
        </p:nvSpPr>
        <p:spPr>
          <a:xfrm>
            <a:off x="13512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type="subTitle" idx="8"/>
          </p:nvPr>
        </p:nvSpPr>
        <p:spPr>
          <a:xfrm>
            <a:off x="135130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7"/>
          <p:cNvSpPr txBox="1">
            <a:spLocks noGrp="1"/>
          </p:cNvSpPr>
          <p:nvPr>
            <p:ph type="title" idx="9" hasCustomPrompt="1"/>
          </p:nvPr>
        </p:nvSpPr>
        <p:spPr>
          <a:xfrm>
            <a:off x="13512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2" name="Google Shape;332;p37"/>
          <p:cNvSpPr txBox="1">
            <a:spLocks noGrp="1"/>
          </p:cNvSpPr>
          <p:nvPr>
            <p:ph type="title" idx="13" hasCustomPrompt="1"/>
          </p:nvPr>
        </p:nvSpPr>
        <p:spPr>
          <a:xfrm>
            <a:off x="53066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3" name="Google Shape;333;p37"/>
          <p:cNvSpPr txBox="1">
            <a:spLocks noGrp="1"/>
          </p:cNvSpPr>
          <p:nvPr>
            <p:ph type="title" idx="14" hasCustomPrompt="1"/>
          </p:nvPr>
        </p:nvSpPr>
        <p:spPr>
          <a:xfrm>
            <a:off x="135130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4" name="Google Shape;334;p37"/>
          <p:cNvSpPr txBox="1">
            <a:spLocks noGrp="1"/>
          </p:cNvSpPr>
          <p:nvPr>
            <p:ph type="title" idx="15" hasCustomPrompt="1"/>
          </p:nvPr>
        </p:nvSpPr>
        <p:spPr>
          <a:xfrm>
            <a:off x="530665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2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>
            <a:spLocks noGrp="1"/>
          </p:cNvSpPr>
          <p:nvPr>
            <p:ph type="subTitle" idx="1"/>
          </p:nvPr>
        </p:nvSpPr>
        <p:spPr>
          <a:xfrm>
            <a:off x="37183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subTitle" idx="2"/>
          </p:nvPr>
        </p:nvSpPr>
        <p:spPr>
          <a:xfrm>
            <a:off x="3617675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8"/>
          <p:cNvSpPr txBox="1">
            <a:spLocks noGrp="1"/>
          </p:cNvSpPr>
          <p:nvPr>
            <p:ph type="subTitle" idx="3"/>
          </p:nvPr>
        </p:nvSpPr>
        <p:spPr>
          <a:xfrm>
            <a:off x="13280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39" name="Google Shape;339;p38"/>
          <p:cNvSpPr txBox="1">
            <a:spLocks noGrp="1"/>
          </p:cNvSpPr>
          <p:nvPr>
            <p:ph type="subTitle" idx="4"/>
          </p:nvPr>
        </p:nvSpPr>
        <p:spPr>
          <a:xfrm>
            <a:off x="1227426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38"/>
          <p:cNvSpPr txBox="1">
            <a:spLocks noGrp="1"/>
          </p:cNvSpPr>
          <p:nvPr>
            <p:ph type="subTitle" idx="5"/>
          </p:nvPr>
        </p:nvSpPr>
        <p:spPr>
          <a:xfrm>
            <a:off x="6108550" y="3294199"/>
            <a:ext cx="1643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1" name="Google Shape;341;p38"/>
          <p:cNvSpPr txBox="1">
            <a:spLocks noGrp="1"/>
          </p:cNvSpPr>
          <p:nvPr>
            <p:ph type="subTitle" idx="6"/>
          </p:nvPr>
        </p:nvSpPr>
        <p:spPr>
          <a:xfrm>
            <a:off x="6008050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43" name="Google Shape;343;p3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3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5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>
            <a:spLocks noGrp="1"/>
          </p:cNvSpPr>
          <p:nvPr>
            <p:ph type="subTitle" idx="1"/>
          </p:nvPr>
        </p:nvSpPr>
        <p:spPr>
          <a:xfrm>
            <a:off x="4750175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7" name="Google Shape;347;p39"/>
          <p:cNvSpPr txBox="1">
            <a:spLocks noGrp="1"/>
          </p:cNvSpPr>
          <p:nvPr>
            <p:ph type="subTitle" idx="2"/>
          </p:nvPr>
        </p:nvSpPr>
        <p:spPr>
          <a:xfrm>
            <a:off x="4750184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subTitle" idx="3"/>
          </p:nvPr>
        </p:nvSpPr>
        <p:spPr>
          <a:xfrm>
            <a:off x="2306450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9" name="Google Shape;349;p39"/>
          <p:cNvSpPr txBox="1">
            <a:spLocks noGrp="1"/>
          </p:cNvSpPr>
          <p:nvPr>
            <p:ph type="subTitle" idx="4"/>
          </p:nvPr>
        </p:nvSpPr>
        <p:spPr>
          <a:xfrm>
            <a:off x="2306462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9"/>
          <p:cNvSpPr txBox="1">
            <a:spLocks noGrp="1"/>
          </p:cNvSpPr>
          <p:nvPr>
            <p:ph type="subTitle" idx="5"/>
          </p:nvPr>
        </p:nvSpPr>
        <p:spPr>
          <a:xfrm>
            <a:off x="4750175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1" name="Google Shape;351;p39"/>
          <p:cNvSpPr txBox="1">
            <a:spLocks noGrp="1"/>
          </p:cNvSpPr>
          <p:nvPr>
            <p:ph type="subTitle" idx="6"/>
          </p:nvPr>
        </p:nvSpPr>
        <p:spPr>
          <a:xfrm>
            <a:off x="4750184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9"/>
          <p:cNvSpPr txBox="1">
            <a:spLocks noGrp="1"/>
          </p:cNvSpPr>
          <p:nvPr>
            <p:ph type="subTitle" idx="7"/>
          </p:nvPr>
        </p:nvSpPr>
        <p:spPr>
          <a:xfrm>
            <a:off x="2306450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3" name="Google Shape;353;p39"/>
          <p:cNvSpPr txBox="1">
            <a:spLocks noGrp="1"/>
          </p:cNvSpPr>
          <p:nvPr>
            <p:ph type="subTitle" idx="8"/>
          </p:nvPr>
        </p:nvSpPr>
        <p:spPr>
          <a:xfrm>
            <a:off x="2306462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55" name="Google Shape;355;p3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3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6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4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4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40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40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40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40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40"/>
          <p:cNvSpPr txBox="1">
            <a:spLocks noGrp="1"/>
          </p:cNvSpPr>
          <p:nvPr>
            <p:ph type="subTitle" idx="1"/>
          </p:nvPr>
        </p:nvSpPr>
        <p:spPr>
          <a:xfrm>
            <a:off x="728750" y="1112872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5" name="Google Shape;365;p40"/>
          <p:cNvSpPr txBox="1">
            <a:spLocks noGrp="1"/>
          </p:cNvSpPr>
          <p:nvPr>
            <p:ph type="subTitle" idx="2"/>
          </p:nvPr>
        </p:nvSpPr>
        <p:spPr>
          <a:xfrm>
            <a:off x="728762" y="151514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40"/>
          <p:cNvSpPr txBox="1">
            <a:spLocks noGrp="1"/>
          </p:cNvSpPr>
          <p:nvPr>
            <p:ph type="subTitle" idx="3"/>
          </p:nvPr>
        </p:nvSpPr>
        <p:spPr>
          <a:xfrm>
            <a:off x="728750" y="203638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7" name="Google Shape;367;p40"/>
          <p:cNvSpPr txBox="1">
            <a:spLocks noGrp="1"/>
          </p:cNvSpPr>
          <p:nvPr>
            <p:ph type="subTitle" idx="4"/>
          </p:nvPr>
        </p:nvSpPr>
        <p:spPr>
          <a:xfrm>
            <a:off x="728762" y="244516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69" name="Google Shape;369;p40"/>
          <p:cNvSpPr txBox="1">
            <a:spLocks noGrp="1"/>
          </p:cNvSpPr>
          <p:nvPr>
            <p:ph type="subTitle" idx="5"/>
          </p:nvPr>
        </p:nvSpPr>
        <p:spPr>
          <a:xfrm>
            <a:off x="728750" y="2997225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70" name="Google Shape;370;p40"/>
          <p:cNvSpPr txBox="1">
            <a:spLocks noGrp="1"/>
          </p:cNvSpPr>
          <p:nvPr>
            <p:ph type="subTitle" idx="6"/>
          </p:nvPr>
        </p:nvSpPr>
        <p:spPr>
          <a:xfrm>
            <a:off x="728762" y="340599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 txBox="1">
            <a:spLocks noGrp="1"/>
          </p:cNvSpPr>
          <p:nvPr>
            <p:ph type="title" hasCustomPrompt="1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41"/>
          <p:cNvSpPr txBox="1">
            <a:spLocks noGrp="1"/>
          </p:cNvSpPr>
          <p:nvPr>
            <p:ph type="subTitle" idx="1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title" idx="2" hasCustomPrompt="1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41"/>
          <p:cNvSpPr txBox="1">
            <a:spLocks noGrp="1"/>
          </p:cNvSpPr>
          <p:nvPr>
            <p:ph type="subTitle" idx="3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1"/>
          <p:cNvSpPr txBox="1">
            <a:spLocks noGrp="1"/>
          </p:cNvSpPr>
          <p:nvPr>
            <p:ph type="title" idx="4" hasCustomPrompt="1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41"/>
          <p:cNvSpPr txBox="1">
            <a:spLocks noGrp="1"/>
          </p:cNvSpPr>
          <p:nvPr>
            <p:ph type="subTitle" idx="5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8" name="Google Shape;378;p4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4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8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>
            <a:spLocks noGrp="1"/>
          </p:cNvSpPr>
          <p:nvPr>
            <p:ph type="subTitle" idx="1"/>
          </p:nvPr>
        </p:nvSpPr>
        <p:spPr>
          <a:xfrm>
            <a:off x="5700609" y="2084269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2" name="Google Shape;382;p42"/>
          <p:cNvSpPr txBox="1">
            <a:spLocks noGrp="1"/>
          </p:cNvSpPr>
          <p:nvPr>
            <p:ph type="subTitle" idx="2"/>
          </p:nvPr>
        </p:nvSpPr>
        <p:spPr>
          <a:xfrm>
            <a:off x="5700621" y="2486544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2"/>
          <p:cNvSpPr txBox="1">
            <a:spLocks noGrp="1"/>
          </p:cNvSpPr>
          <p:nvPr>
            <p:ph type="subTitle" idx="3"/>
          </p:nvPr>
        </p:nvSpPr>
        <p:spPr>
          <a:xfrm>
            <a:off x="1973988" y="902134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4" name="Google Shape;384;p42"/>
          <p:cNvSpPr txBox="1">
            <a:spLocks noGrp="1"/>
          </p:cNvSpPr>
          <p:nvPr>
            <p:ph type="subTitle" idx="4"/>
          </p:nvPr>
        </p:nvSpPr>
        <p:spPr>
          <a:xfrm>
            <a:off x="1973988" y="1304410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2"/>
          <p:cNvSpPr txBox="1">
            <a:spLocks noGrp="1"/>
          </p:cNvSpPr>
          <p:nvPr>
            <p:ph type="subTitle" idx="5"/>
          </p:nvPr>
        </p:nvSpPr>
        <p:spPr>
          <a:xfrm>
            <a:off x="1973988" y="3290875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6" name="Google Shape;386;p42"/>
          <p:cNvSpPr txBox="1">
            <a:spLocks noGrp="1"/>
          </p:cNvSpPr>
          <p:nvPr>
            <p:ph type="subTitle" idx="6"/>
          </p:nvPr>
        </p:nvSpPr>
        <p:spPr>
          <a:xfrm>
            <a:off x="1973988" y="3699649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7" name="Google Shape;387;p4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4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4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4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4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42"/>
          <p:cNvSpPr txBox="1">
            <a:spLocks noGrp="1"/>
          </p:cNvSpPr>
          <p:nvPr>
            <p:ph type="title" hasCustomPrompt="1"/>
          </p:nvPr>
        </p:nvSpPr>
        <p:spPr>
          <a:xfrm>
            <a:off x="733000" y="1114450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42"/>
          <p:cNvSpPr txBox="1">
            <a:spLocks noGrp="1"/>
          </p:cNvSpPr>
          <p:nvPr>
            <p:ph type="title" idx="7" hasCustomPrompt="1"/>
          </p:nvPr>
        </p:nvSpPr>
        <p:spPr>
          <a:xfrm>
            <a:off x="733000" y="3503175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 idx="8" hasCustomPrompt="1"/>
          </p:nvPr>
        </p:nvSpPr>
        <p:spPr>
          <a:xfrm>
            <a:off x="4441002" y="2276488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7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803750" y="2040496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43"/>
          <p:cNvSpPr txBox="1">
            <a:spLocks noGrp="1"/>
          </p:cNvSpPr>
          <p:nvPr>
            <p:ph type="subTitle" idx="1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8" name="Google Shape;398;p4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4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7_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"/>
          <p:cNvSpPr txBox="1">
            <a:spLocks noGrp="1"/>
          </p:cNvSpPr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02" name="Google Shape;402;p44"/>
          <p:cNvSpPr txBox="1">
            <a:spLocks noGrp="1"/>
          </p:cNvSpPr>
          <p:nvPr>
            <p:ph type="subTitle" idx="1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403" name="Google Shape;403;p4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4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8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 txBox="1">
            <a:spLocks noGrp="1"/>
          </p:cNvSpPr>
          <p:nvPr>
            <p:ph type="subTitle" idx="1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08" name="Google Shape;408;p4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4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45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4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4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4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4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4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4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19" name="Google Shape;419;p46"/>
          <p:cNvSpPr txBox="1">
            <a:spLocks noGrp="1"/>
          </p:cNvSpPr>
          <p:nvPr>
            <p:ph type="subTitle" idx="1"/>
          </p:nvPr>
        </p:nvSpPr>
        <p:spPr>
          <a:xfrm>
            <a:off x="4525188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46"/>
          <p:cNvSpPr txBox="1">
            <a:spLocks noGrp="1"/>
          </p:cNvSpPr>
          <p:nvPr>
            <p:ph type="subTitle" idx="2"/>
          </p:nvPr>
        </p:nvSpPr>
        <p:spPr>
          <a:xfrm>
            <a:off x="661213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7"/>
          <p:cNvSpPr txBox="1">
            <a:spLocks noGrp="1"/>
          </p:cNvSpPr>
          <p:nvPr>
            <p:ph type="subTitle" idx="1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23" name="Google Shape;423;p47"/>
          <p:cNvSpPr txBox="1">
            <a:spLocks noGrp="1"/>
          </p:cNvSpPr>
          <p:nvPr>
            <p:ph type="subTitle" idx="2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7"/>
          <p:cNvSpPr txBox="1">
            <a:spLocks noGrp="1"/>
          </p:cNvSpPr>
          <p:nvPr>
            <p:ph type="subTitle" idx="3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25" name="Google Shape;425;p47"/>
          <p:cNvSpPr txBox="1">
            <a:spLocks noGrp="1"/>
          </p:cNvSpPr>
          <p:nvPr>
            <p:ph type="subTitle" idx="4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27" name="Google Shape;427;p4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4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3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31" name="Google Shape;431;p48"/>
          <p:cNvSpPr txBox="1">
            <a:spLocks noGrp="1"/>
          </p:cNvSpPr>
          <p:nvPr>
            <p:ph type="subTitle" idx="1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subTitle" idx="2"/>
          </p:nvPr>
        </p:nvSpPr>
        <p:spPr>
          <a:xfrm>
            <a:off x="350902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8"/>
          <p:cNvSpPr txBox="1">
            <a:spLocks noGrp="1"/>
          </p:cNvSpPr>
          <p:nvPr>
            <p:ph type="subTitle" idx="3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4" name="Google Shape;434;p48"/>
          <p:cNvSpPr txBox="1">
            <a:spLocks noGrp="1"/>
          </p:cNvSpPr>
          <p:nvPr>
            <p:ph type="subTitle" idx="4"/>
          </p:nvPr>
        </p:nvSpPr>
        <p:spPr>
          <a:xfrm>
            <a:off x="953125" y="3814951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8"/>
          <p:cNvSpPr txBox="1">
            <a:spLocks noGrp="1"/>
          </p:cNvSpPr>
          <p:nvPr>
            <p:ph type="subTitle" idx="5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6" name="Google Shape;436;p48"/>
          <p:cNvSpPr txBox="1">
            <a:spLocks noGrp="1"/>
          </p:cNvSpPr>
          <p:nvPr>
            <p:ph type="subTitle" idx="6"/>
          </p:nvPr>
        </p:nvSpPr>
        <p:spPr>
          <a:xfrm>
            <a:off x="606487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37" name="Google Shape;437;p4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8" name="Google Shape;438;p4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Google Shape;439;p48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48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3" name="Google Shape;443;p49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49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5" name="Google Shape;445;p4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49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4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Google Shape;448;p49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247500" y="1433050"/>
            <a:ext cx="1838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247500" y="1790050"/>
            <a:ext cx="5160300" cy="2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073000"/>
            <a:ext cx="68991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13225" y="441927"/>
            <a:ext cx="3557100" cy="9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6144975" y="3103725"/>
            <a:ext cx="3118200" cy="220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houci.net.cn/inde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sd.amtb.tw/archives/2654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4"/>
          <p:cNvSpPr txBox="1">
            <a:spLocks noGrp="1"/>
          </p:cNvSpPr>
          <p:nvPr>
            <p:ph type="ctrTitle"/>
          </p:nvPr>
        </p:nvSpPr>
        <p:spPr>
          <a:xfrm>
            <a:off x="1039950" y="1101975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Yuji Syuku"/>
                <a:ea typeface="Yuji Syuku"/>
                <a:cs typeface="Yuji Syuku"/>
                <a:sym typeface="Yuji Syuku"/>
              </a:rPr>
              <a:t>心光學校</a:t>
            </a:r>
            <a:endParaRPr sz="30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Yuji Syuku"/>
                <a:ea typeface="Yuji Syuku"/>
                <a:cs typeface="Yuji Syuku"/>
                <a:sym typeface="Yuji Syuku"/>
              </a:rPr>
              <a:t>2023-2024中國歷史科專題研習</a:t>
            </a:r>
            <a:endParaRPr sz="30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Yuji Syuku"/>
                <a:ea typeface="Yuji Syuku"/>
                <a:cs typeface="Yuji Syuku"/>
                <a:sym typeface="Yuji Syuku"/>
              </a:rPr>
              <a:t>中國君臣文化探究 </a:t>
            </a:r>
            <a:endParaRPr sz="30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Yuji Syuku"/>
                <a:ea typeface="Yuji Syuku"/>
                <a:cs typeface="Yuji Syuku"/>
                <a:sym typeface="Yuji Syuku"/>
              </a:rPr>
              <a:t>（境外考察-成都武侯伺）</a:t>
            </a:r>
            <a:endParaRPr>
              <a:latin typeface="Yuji Syuku"/>
              <a:ea typeface="Yuji Syuku"/>
              <a:cs typeface="Yuji Syuku"/>
              <a:sym typeface="Yuji Syuku"/>
            </a:endParaRPr>
          </a:p>
        </p:txBody>
      </p:sp>
      <p:sp>
        <p:nvSpPr>
          <p:cNvPr id="473" name="Google Shape;473;p54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14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Yuji Syuku"/>
                <a:ea typeface="Yuji Syuku"/>
                <a:cs typeface="Yuji Syuku"/>
                <a:sym typeface="Yuji Syuku"/>
              </a:rPr>
              <a:t>組員：</a:t>
            </a:r>
            <a:endParaRPr sz="1800">
              <a:solidFill>
                <a:schemeClr val="dk1"/>
              </a:solidFill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Yuji Syuku"/>
                <a:ea typeface="Yuji Syuku"/>
                <a:cs typeface="Yuji Syuku"/>
                <a:sym typeface="Yuji Syuku"/>
              </a:rPr>
              <a:t>鄭栩譽</a:t>
            </a:r>
            <a:endParaRPr sz="1800">
              <a:solidFill>
                <a:schemeClr val="dk1"/>
              </a:solidFill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Yuji Syuku"/>
                <a:ea typeface="Yuji Syuku"/>
                <a:cs typeface="Yuji Syuku"/>
                <a:sym typeface="Yuji Syuku"/>
              </a:rPr>
              <a:t>許名揚</a:t>
            </a:r>
            <a:endParaRPr sz="1800">
              <a:solidFill>
                <a:schemeClr val="dk1"/>
              </a:solidFill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Yuji Syuku"/>
                <a:ea typeface="Yuji Syuku"/>
                <a:cs typeface="Yuji Syuku"/>
                <a:sym typeface="Yuji Syuku"/>
              </a:rPr>
              <a:t>楊文樂</a:t>
            </a:r>
            <a:endParaRPr sz="1800">
              <a:solidFill>
                <a:schemeClr val="dk1"/>
              </a:solidFill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Yuji Syuku"/>
                <a:ea typeface="Yuji Syuku"/>
                <a:cs typeface="Yuji Syuku"/>
                <a:sym typeface="Yuji Syuku"/>
              </a:rPr>
              <a:t>總結</a:t>
            </a:r>
            <a:endParaRPr>
              <a:latin typeface="Yuji Syuku"/>
              <a:ea typeface="Yuji Syuku"/>
              <a:cs typeface="Yuji Syuku"/>
              <a:sym typeface="Yuji Syuku"/>
            </a:endParaRPr>
          </a:p>
        </p:txBody>
      </p:sp>
      <p:sp>
        <p:nvSpPr>
          <p:cNvPr id="531" name="Google Shape;531;p63"/>
          <p:cNvSpPr txBox="1">
            <a:spLocks noGrp="1"/>
          </p:cNvSpPr>
          <p:nvPr>
            <p:ph type="body" idx="1"/>
          </p:nvPr>
        </p:nvSpPr>
        <p:spPr>
          <a:xfrm>
            <a:off x="5013225" y="1159625"/>
            <a:ext cx="37044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Yuji Syuku"/>
                <a:ea typeface="Yuji Syuku"/>
                <a:cs typeface="Yuji Syuku"/>
                <a:sym typeface="Yuji Syuku"/>
              </a:rPr>
              <a:t>儘管君臣文化源於封建時代，其原則—忠誠、尊重、責任—在現代依然有其發揮空間。</a:t>
            </a:r>
            <a:endParaRPr sz="1800">
              <a:solidFill>
                <a:schemeClr val="dk1"/>
              </a:solidFill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Yuji Syuku"/>
                <a:ea typeface="Yuji Syuku"/>
                <a:cs typeface="Yuji Syuku"/>
                <a:sym typeface="Yuji Syuku"/>
              </a:rPr>
              <a:t>今日，忠誠體現為對職業的熱情和對組織目標的承諾。尊重轉化為相互間的理解和平等對話，對於建立良好的工作關係至關重要。責任則擴展為對社會和環境的關懷。這些經時間考驗的原則，若能被現代社會適當援引和實踐，將有助於形成更加和諧與負責任的社會結構。</a:t>
            </a:r>
            <a:endParaRPr>
              <a:latin typeface="Yuji Syuku"/>
              <a:ea typeface="Yuji Syuku"/>
              <a:cs typeface="Yuji Syuku"/>
              <a:sym typeface="Yuji Syuku"/>
            </a:endParaRPr>
          </a:p>
        </p:txBody>
      </p:sp>
      <p:pic>
        <p:nvPicPr>
          <p:cNvPr id="532" name="Google Shape;532;p6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50" y="1383562"/>
            <a:ext cx="3616825" cy="29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Yuji Syuku"/>
                <a:ea typeface="Yuji Syuku"/>
                <a:cs typeface="Yuji Syuku"/>
                <a:sym typeface="Yuji Syuku"/>
              </a:rPr>
              <a:t>參考資料</a:t>
            </a:r>
            <a:endParaRPr>
              <a:latin typeface="Yuji Syuku"/>
              <a:ea typeface="Yuji Syuku"/>
              <a:cs typeface="Yuji Syuku"/>
              <a:sym typeface="Yuji Syuku"/>
            </a:endParaRPr>
          </a:p>
        </p:txBody>
      </p:sp>
      <p:sp>
        <p:nvSpPr>
          <p:cNvPr id="538" name="Google Shape;538;p6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Yuji Syuku"/>
                <a:ea typeface="Yuji Syuku"/>
                <a:cs typeface="Yuji Syuku"/>
                <a:sym typeface="Yuji Syuku"/>
              </a:rPr>
              <a:t>成都武侯祠博物館官網：</a:t>
            </a:r>
            <a:endParaRPr sz="18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Yuji Syuku"/>
                <a:ea typeface="Yuji Syuku"/>
                <a:cs typeface="Yuji Syuku"/>
                <a:sym typeface="Yuji Syuku"/>
                <a:hlinkClick r:id="rId3"/>
              </a:rPr>
              <a:t>https://www.wuhouci.net.cn/index.html</a:t>
            </a:r>
            <a:endParaRPr sz="18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Yuji Syuku"/>
                <a:ea typeface="Yuji Syuku"/>
                <a:cs typeface="Yuji Syuku"/>
                <a:sym typeface="Yuji Syuku"/>
              </a:rPr>
              <a:t>儒釋道文化教育網</a:t>
            </a:r>
            <a:endParaRPr sz="18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Yuji Syuku"/>
                <a:ea typeface="Yuji Syuku"/>
                <a:cs typeface="Yuji Syuku"/>
                <a:sym typeface="Yuji Syuku"/>
                <a:hlinkClick r:id="rId4"/>
              </a:rPr>
              <a:t>https://rsd.amtb.tw/archives/26543</a:t>
            </a:r>
            <a:endParaRPr sz="18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5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latin typeface="Yuji Syuku"/>
                <a:ea typeface="Yuji Syuku"/>
                <a:cs typeface="Yuji Syuku"/>
                <a:sym typeface="Yuji Syuku"/>
              </a:rPr>
              <a:t>謝謝</a:t>
            </a:r>
            <a:endParaRPr sz="4800">
              <a:latin typeface="Yuji Syuku"/>
              <a:ea typeface="Yuji Syuku"/>
              <a:cs typeface="Yuji Syuku"/>
              <a:sym typeface="Yuji Syuk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Yuji Syuku"/>
                <a:ea typeface="Yuji Syuku"/>
                <a:cs typeface="Yuji Syuku"/>
                <a:sym typeface="Yuji Syuku"/>
              </a:rPr>
              <a:t>目錄</a:t>
            </a:r>
            <a:endParaRPr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Yuji Syuku"/>
              <a:ea typeface="Yuji Syuku"/>
              <a:cs typeface="Yuji Syuku"/>
              <a:sym typeface="Yuji Syuku"/>
            </a:endParaRPr>
          </a:p>
        </p:txBody>
      </p:sp>
      <p:sp>
        <p:nvSpPr>
          <p:cNvPr id="479" name="Google Shape;479;p55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Yuji Syuku"/>
                <a:ea typeface="Yuji Syuku"/>
                <a:cs typeface="Yuji Syuku"/>
                <a:sym typeface="Yuji Syuku"/>
              </a:rPr>
              <a:t>1）前言</a:t>
            </a:r>
            <a:endParaRPr sz="2000">
              <a:solidFill>
                <a:schemeClr val="dk1"/>
              </a:solidFill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Yuji Syuku"/>
                <a:ea typeface="Yuji Syuku"/>
                <a:cs typeface="Yuji Syuku"/>
                <a:sym typeface="Yuji Syuku"/>
              </a:rPr>
              <a:t>2）君臣文化的定義</a:t>
            </a:r>
            <a:endParaRPr sz="2000">
              <a:solidFill>
                <a:schemeClr val="dk1"/>
              </a:solidFill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Yuji Syuku"/>
                <a:ea typeface="Yuji Syuku"/>
                <a:cs typeface="Yuji Syuku"/>
                <a:sym typeface="Yuji Syuku"/>
              </a:rPr>
              <a:t>3）境外考察</a:t>
            </a:r>
            <a:endParaRPr sz="2000">
              <a:solidFill>
                <a:schemeClr val="dk1"/>
              </a:solidFill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Yuji Syuku"/>
                <a:ea typeface="Yuji Syuku"/>
                <a:cs typeface="Yuji Syuku"/>
                <a:sym typeface="Yuji Syuku"/>
              </a:rPr>
              <a:t>4）文物介紹</a:t>
            </a:r>
            <a:endParaRPr sz="2000">
              <a:solidFill>
                <a:schemeClr val="dk1"/>
              </a:solidFill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Yuji Syuku"/>
                <a:ea typeface="Yuji Syuku"/>
                <a:cs typeface="Yuji Syuku"/>
                <a:sym typeface="Yuji Syuku"/>
              </a:rPr>
              <a:t>5）君臣文化適用於現代？</a:t>
            </a:r>
            <a:endParaRPr sz="2000">
              <a:solidFill>
                <a:schemeClr val="dk1"/>
              </a:solidFill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Yuji Syuku"/>
                <a:ea typeface="Yuji Syuku"/>
                <a:cs typeface="Yuji Syuku"/>
                <a:sym typeface="Yuji Syuku"/>
              </a:rPr>
              <a:t>6）參考資料</a:t>
            </a:r>
            <a:endParaRPr sz="2000">
              <a:solidFill>
                <a:schemeClr val="dk1"/>
              </a:solidFill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Yuji Syuku"/>
                <a:ea typeface="Yuji Syuku"/>
                <a:cs typeface="Yuji Syuku"/>
                <a:sym typeface="Yuji Syuku"/>
              </a:rPr>
              <a:t>7）附錄</a:t>
            </a:r>
            <a:endParaRPr sz="2000">
              <a:solidFill>
                <a:schemeClr val="dk1"/>
              </a:solidFill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Yuji Syuku"/>
                <a:ea typeface="Yuji Syuku"/>
                <a:cs typeface="Yuji Syuku"/>
                <a:sym typeface="Yuji Syuku"/>
              </a:rPr>
              <a:t>前言</a:t>
            </a:r>
            <a:endParaRPr>
              <a:latin typeface="Yuji Syuku"/>
              <a:ea typeface="Yuji Syuku"/>
              <a:cs typeface="Yuji Syuku"/>
              <a:sym typeface="Yuji Syuku"/>
            </a:endParaRPr>
          </a:p>
        </p:txBody>
      </p:sp>
      <p:sp>
        <p:nvSpPr>
          <p:cNvPr id="485" name="Google Shape;485;p56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Yuji Syuku"/>
                <a:ea typeface="Yuji Syuku"/>
                <a:cs typeface="Yuji Syuku"/>
                <a:sym typeface="Yuji Syuku"/>
              </a:rPr>
              <a:t>通過本次專題研習，我們希望深入探討：</a:t>
            </a:r>
            <a:endParaRPr sz="3000">
              <a:latin typeface="Yuji Syuku"/>
              <a:ea typeface="Yuji Syuku"/>
              <a:cs typeface="Yuji Syuku"/>
              <a:sym typeface="Yuji Syuku"/>
            </a:endParaRPr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Font typeface="Yuji Syuku"/>
              <a:buAutoNum type="arabicPeriod"/>
            </a:pPr>
            <a:r>
              <a:rPr lang="en" sz="3000">
                <a:latin typeface="Yuji Syuku"/>
                <a:ea typeface="Yuji Syuku"/>
                <a:cs typeface="Yuji Syuku"/>
                <a:sym typeface="Yuji Syuku"/>
              </a:rPr>
              <a:t>君臣關係在中國古代社會的重要地位，</a:t>
            </a:r>
            <a:endParaRPr sz="3000">
              <a:latin typeface="Yuji Syuku"/>
              <a:ea typeface="Yuji Syuku"/>
              <a:cs typeface="Yuji Syuku"/>
              <a:sym typeface="Yuji Syuk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Yuji Syuku"/>
              <a:buAutoNum type="arabicPeriod"/>
            </a:pPr>
            <a:r>
              <a:rPr lang="en" sz="3000">
                <a:latin typeface="Yuji Syuku"/>
                <a:ea typeface="Yuji Syuku"/>
                <a:cs typeface="Yuji Syuku"/>
                <a:sym typeface="Yuji Syuku"/>
              </a:rPr>
              <a:t>諸葛亮作為劉備的忠臣所展現的優秀品質和智慧。</a:t>
            </a:r>
            <a:endParaRPr sz="3000">
              <a:latin typeface="Yuji Syuku"/>
              <a:ea typeface="Yuji Syuku"/>
              <a:cs typeface="Yuji Syuku"/>
              <a:sym typeface="Yuji Syuk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Yuji Syuku"/>
              <a:buAutoNum type="arabicPeriod"/>
            </a:pPr>
            <a:r>
              <a:rPr lang="en" sz="3000">
                <a:latin typeface="Yuji Syuku"/>
                <a:ea typeface="Yuji Syuku"/>
                <a:cs typeface="Yuji Syuku"/>
                <a:sym typeface="Yuji Syuku"/>
              </a:rPr>
              <a:t>君臣文化對當代社會的影響，以及是否適用於現代社會。</a:t>
            </a:r>
            <a:endParaRPr sz="30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Yuji Syuku"/>
                <a:ea typeface="Yuji Syuku"/>
                <a:cs typeface="Yuji Syuku"/>
                <a:sym typeface="Yuji Syuku"/>
              </a:rPr>
              <a:t>君臣文化的定義</a:t>
            </a:r>
            <a:endParaRPr>
              <a:latin typeface="Yuji Syuku"/>
              <a:ea typeface="Yuji Syuku"/>
              <a:cs typeface="Yuji Syuku"/>
              <a:sym typeface="Yuji Syuku"/>
            </a:endParaRPr>
          </a:p>
        </p:txBody>
      </p:sp>
      <p:sp>
        <p:nvSpPr>
          <p:cNvPr id="491" name="Google Shape;491;p57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32403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Yuji Syuku"/>
                <a:ea typeface="Yuji Syuku"/>
                <a:cs typeface="Yuji Syuku"/>
                <a:sym typeface="Yuji Syuku"/>
              </a:rPr>
              <a:t>君臣文化是中國傳統文化中的一個重要方面，它的核心思想在於君主和臣子之間的忠誠、尊崇、責任和服從。</a:t>
            </a:r>
            <a:endParaRPr sz="24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92" name="Google Shape;492;p5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600" y="869725"/>
            <a:ext cx="3240300" cy="374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Yuji Syuku"/>
                <a:ea typeface="Yuji Syuku"/>
                <a:cs typeface="Yuji Syuku"/>
                <a:sym typeface="Yuji Syuku"/>
              </a:rPr>
              <a:t>實地考察</a:t>
            </a:r>
            <a:endParaRPr>
              <a:latin typeface="Yuji Syuku"/>
              <a:ea typeface="Yuji Syuku"/>
              <a:cs typeface="Yuji Syuku"/>
              <a:sym typeface="Yuji Syuku"/>
            </a:endParaRPr>
          </a:p>
        </p:txBody>
      </p:sp>
      <p:sp>
        <p:nvSpPr>
          <p:cNvPr id="498" name="Google Shape;498;p58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37692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Yuji Syuku"/>
                <a:ea typeface="Yuji Syuku"/>
                <a:cs typeface="Yuji Syuku"/>
                <a:sym typeface="Yuji Syuku"/>
              </a:rPr>
              <a:t>參觀景點：成都武侯祠</a:t>
            </a:r>
            <a:endParaRPr sz="20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Yuji Syuku"/>
                <a:ea typeface="Yuji Syuku"/>
                <a:cs typeface="Yuji Syuku"/>
                <a:sym typeface="Yuji Syuku"/>
              </a:rPr>
              <a:t>展覽名稱：明良千古－劉備與諸葛亮君臣合展</a:t>
            </a:r>
            <a:endParaRPr sz="20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Yuji Syuku"/>
                <a:ea typeface="Yuji Syuku"/>
                <a:cs typeface="Yuji Syuku"/>
                <a:sym typeface="Yuji Syuku"/>
              </a:rPr>
              <a:t>展覽簡介：展覽展示了劉備的仁德和諸葛亮的聰明才智是如何相輔相成，以及他們如何攜手共同打造了蜀國的繁榮與穩定</a:t>
            </a:r>
            <a:r>
              <a:rPr lang="en" sz="1800">
                <a:latin typeface="Yuji Syuku"/>
                <a:ea typeface="Yuji Syuku"/>
                <a:cs typeface="Yuji Syuku"/>
                <a:sym typeface="Yuji Syuku"/>
              </a:rPr>
              <a:t>。</a:t>
            </a:r>
            <a:endParaRPr sz="18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pic>
        <p:nvPicPr>
          <p:cNvPr id="499" name="Google Shape;499;p5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101" y="445037"/>
            <a:ext cx="2910574" cy="42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Yuji Syuku"/>
                <a:ea typeface="Yuji Syuku"/>
                <a:cs typeface="Yuji Syuku"/>
                <a:sym typeface="Yuji Syuku"/>
              </a:rPr>
              <a:t>展覽介紹</a:t>
            </a:r>
            <a:endParaRPr>
              <a:latin typeface="Yuji Syuku"/>
              <a:ea typeface="Yuji Syuku"/>
              <a:cs typeface="Yuji Syuku"/>
              <a:sym typeface="Yuji Syuku"/>
            </a:endParaRPr>
          </a:p>
        </p:txBody>
      </p:sp>
      <p:sp>
        <p:nvSpPr>
          <p:cNvPr id="505" name="Google Shape;505;p59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06" name="Google Shape;506;p5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552" y="565750"/>
            <a:ext cx="5645200" cy="401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Yuji Syuku"/>
                <a:ea typeface="Yuji Syuku"/>
                <a:cs typeface="Yuji Syuku"/>
                <a:sym typeface="Yuji Syuku"/>
              </a:rPr>
              <a:t>展覽介紹</a:t>
            </a:r>
            <a:endParaRPr>
              <a:latin typeface="Yuji Syuku"/>
              <a:ea typeface="Yuji Syuku"/>
              <a:cs typeface="Yuji Syuku"/>
              <a:sym typeface="Yuji Syuku"/>
            </a:endParaRPr>
          </a:p>
        </p:txBody>
      </p:sp>
      <p:sp>
        <p:nvSpPr>
          <p:cNvPr id="512" name="Google Shape;512;p60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13" name="Google Shape;513;p6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975" y="445025"/>
            <a:ext cx="5498976" cy="41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61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Yuji Syuku"/>
                <a:ea typeface="Yuji Syuku"/>
                <a:cs typeface="Yuji Syuku"/>
                <a:sym typeface="Yuji Syuku"/>
              </a:rPr>
              <a:t>君臣文化適用於現代？</a:t>
            </a:r>
            <a:endParaRPr>
              <a:latin typeface="Yuji Syuku"/>
              <a:ea typeface="Yuji Syuku"/>
              <a:cs typeface="Yuji Syuku"/>
              <a:sym typeface="Yuji Syuk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62"/>
          <p:cNvSpPr txBox="1">
            <a:spLocks noGrp="1"/>
          </p:cNvSpPr>
          <p:nvPr>
            <p:ph type="body" idx="1"/>
          </p:nvPr>
        </p:nvSpPr>
        <p:spPr>
          <a:xfrm>
            <a:off x="713250" y="1135300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Yuji Syuku"/>
                <a:ea typeface="Yuji Syuku"/>
                <a:cs typeface="Yuji Syuku"/>
                <a:sym typeface="Yuji Syuku"/>
              </a:rPr>
              <a:t>君臣文化強調君主和臣民之間的權力和義務關係。在現代社會，君臣文化的應用性存在一定的挑戰與限制。以下我們將集中以下三點加以分析：</a:t>
            </a:r>
            <a:endParaRPr sz="20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Yuji Syuku"/>
                <a:ea typeface="Yuji Syuku"/>
                <a:cs typeface="Yuji Syuku"/>
                <a:sym typeface="Yuji Syuku"/>
              </a:rPr>
              <a:t>1）忠誠與承諾</a:t>
            </a:r>
            <a:endParaRPr sz="20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Yuji Syuku"/>
                <a:ea typeface="Yuji Syuku"/>
                <a:cs typeface="Yuji Syuku"/>
                <a:sym typeface="Yuji Syuku"/>
              </a:rPr>
              <a:t>2）尊重與權威</a:t>
            </a:r>
            <a:endParaRPr sz="20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Yuji Syuku"/>
                <a:ea typeface="Yuji Syuku"/>
                <a:cs typeface="Yuji Syuku"/>
                <a:sym typeface="Yuji Syuku"/>
              </a:rPr>
              <a:t>3）責任與服務</a:t>
            </a:r>
            <a:endParaRPr sz="2000">
              <a:latin typeface="Yuji Syuku"/>
              <a:ea typeface="Yuji Syuku"/>
              <a:cs typeface="Yuji Syuku"/>
              <a:sym typeface="Yuji Syuku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如螢幕大小 (16:9)</PresentationFormat>
  <Paragraphs>71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6" baseType="lpstr">
      <vt:lpstr>Mako</vt:lpstr>
      <vt:lpstr>STHeiti</vt:lpstr>
      <vt:lpstr>Montserrat</vt:lpstr>
      <vt:lpstr>Josefin Sans</vt:lpstr>
      <vt:lpstr>Open Sans SemiBold</vt:lpstr>
      <vt:lpstr>Arial</vt:lpstr>
      <vt:lpstr>Vidaloka</vt:lpstr>
      <vt:lpstr>Crimson Text</vt:lpstr>
      <vt:lpstr>Open Sans</vt:lpstr>
      <vt:lpstr>Russo One</vt:lpstr>
      <vt:lpstr>Lato</vt:lpstr>
      <vt:lpstr>Yuji Syuku</vt:lpstr>
      <vt:lpstr>Merriweather Light</vt:lpstr>
      <vt:lpstr>Minimalist Business Slides XL by Slidesgo</vt:lpstr>
      <vt:lpstr>     心光學校 2023-2024中國歷史科專題研習 中國君臣文化探究  （境外考察-成都武侯伺）</vt:lpstr>
      <vt:lpstr>目錄 </vt:lpstr>
      <vt:lpstr>前言</vt:lpstr>
      <vt:lpstr>君臣文化的定義</vt:lpstr>
      <vt:lpstr>實地考察</vt:lpstr>
      <vt:lpstr>展覽介紹</vt:lpstr>
      <vt:lpstr>展覽介紹</vt:lpstr>
      <vt:lpstr>PowerPoint 簡報</vt:lpstr>
      <vt:lpstr>  </vt:lpstr>
      <vt:lpstr>總結</vt:lpstr>
      <vt:lpstr>參考資料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心光學校 2023-2024中國歷史科專題研習 中國君臣文化探究  （境外考察-成都武侯伺）</dc:title>
  <cp:lastModifiedBy>yslai</cp:lastModifiedBy>
  <cp:revision>3</cp:revision>
  <dcterms:modified xsi:type="dcterms:W3CDTF">2024-04-15T08:46:37Z</dcterms:modified>
</cp:coreProperties>
</file>